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Montserrat SemiBold"/>
      <p:regular r:id="rId36"/>
      <p:bold r:id="rId37"/>
      <p:italic r:id="rId38"/>
      <p:boldItalic r:id="rId39"/>
    </p:embeddedFont>
    <p:embeddedFont>
      <p:font typeface="Montserrat"/>
      <p:regular r:id="rId40"/>
      <p:bold r:id="rId41"/>
      <p:italic r:id="rId42"/>
      <p:boldItalic r:id="rId43"/>
    </p:embeddedFont>
    <p:embeddedFont>
      <p:font typeface="Montserrat Black"/>
      <p:bold r:id="rId44"/>
      <p:boldItalic r:id="rId45"/>
    </p:embeddedFont>
    <p:embeddedFont>
      <p:font typeface="Montserrat Medium"/>
      <p:regular r:id="rId46"/>
      <p:bold r:id="rId47"/>
      <p:italic r:id="rId48"/>
      <p:boldItalic r:id="rId49"/>
    </p:embeddedFont>
    <p:embeddedFont>
      <p:font typeface="Montserrat Light"/>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42" Type="http://schemas.openxmlformats.org/officeDocument/2006/relationships/font" Target="fonts/Montserrat-italic.fntdata"/><Relationship Id="rId41" Type="http://schemas.openxmlformats.org/officeDocument/2006/relationships/font" Target="fonts/Montserrat-bold.fntdata"/><Relationship Id="rId44" Type="http://schemas.openxmlformats.org/officeDocument/2006/relationships/font" Target="fonts/MontserratBlack-bold.fntdata"/><Relationship Id="rId43" Type="http://schemas.openxmlformats.org/officeDocument/2006/relationships/font" Target="fonts/Montserrat-boldItalic.fntdata"/><Relationship Id="rId46" Type="http://schemas.openxmlformats.org/officeDocument/2006/relationships/font" Target="fonts/MontserratMedium-regular.fntdata"/><Relationship Id="rId45" Type="http://schemas.openxmlformats.org/officeDocument/2006/relationships/font" Target="fonts/MontserratBlac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Medium-italic.fntdata"/><Relationship Id="rId47" Type="http://schemas.openxmlformats.org/officeDocument/2006/relationships/font" Target="fonts/MontserratMedium-bold.fntdata"/><Relationship Id="rId49" Type="http://schemas.openxmlformats.org/officeDocument/2006/relationships/font" Target="fonts/Montserrat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MontserratSemiBold-bold.fntdata"/><Relationship Id="rId36" Type="http://schemas.openxmlformats.org/officeDocument/2006/relationships/font" Target="fonts/MontserratSemiBold-regular.fntdata"/><Relationship Id="rId39" Type="http://schemas.openxmlformats.org/officeDocument/2006/relationships/font" Target="fonts/MontserratSemiBold-boldItalic.fntdata"/><Relationship Id="rId38" Type="http://schemas.openxmlformats.org/officeDocument/2006/relationships/font" Target="fonts/MontserratSemi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Light-bold.fntdata"/><Relationship Id="rId50" Type="http://schemas.openxmlformats.org/officeDocument/2006/relationships/font" Target="fonts/MontserratLight-regular.fntdata"/><Relationship Id="rId53" Type="http://schemas.openxmlformats.org/officeDocument/2006/relationships/font" Target="fonts/MontserratLight-boldItalic.fntdata"/><Relationship Id="rId52" Type="http://schemas.openxmlformats.org/officeDocument/2006/relationships/font" Target="fonts/Montserrat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0.png>
</file>

<file path=ppt/media/image21.png>
</file>

<file path=ppt/media/image22.png>
</file>

<file path=ppt/media/image23.jp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jp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f05d3386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f05d3386a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edf9f61a38_1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g2edf9f61a38_1_26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8f9f82a1e6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g28f9f82a1e6_0_2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8f9f82a1e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g28f9f82a1e6_0_1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8f9f82a1e6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g28f9f82a1e6_0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8f9f82a1e6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g28f9f82a1e6_0_3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8f9f82a1e6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g28f9f82a1e6_0_3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8f9f82a1e6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28f9f82a1e6_0_4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f0e80eda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g2f0e80eda1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8f9f82a1e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g28f9f82a1e6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8f9f82a1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g28f9f82a1e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edf9f61a38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2edf9f61a38_1_1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f0e80eda1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g2f0e80eda15_0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2f14521477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g2f145214776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f149a8f79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g2f149a8f798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edf9f61a38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2edf9f61a38_1_14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f149a8f79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g2f149a8f798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f149a8f79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g2f149a8f798_0_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f149a8f798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g2f149a8f798_0_1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2f235f48b9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g2f235f48b95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2f2d94fff9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g2f2d94fff95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2edf9f61a38_1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g2edf9f61a38_1_28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edf9f61a38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2edf9f61a38_1_9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df9f61a38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2edf9f61a38_1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8f9f82a1e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28f9f82a1e6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8f9f82a1e6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28f9f82a1e6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8f9f82a1e6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28f9f82a1e6_0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edf9f61a38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g2edf9f61a38_1_20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8f9f82a1e6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28f9f82a1e6_0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8" name="Google Shape;58;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2" name="Google Shape;62;p15"/>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63" name="Google Shape;63;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4" name="Google Shape;64;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5" name="Google Shape;65;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8" name="Google Shape;68;p16"/>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69" name="Google Shape;69;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1" name="Google Shape;71;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4" name="Google Shape;74;p17"/>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75" name="Google Shape;75;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 name="Google Shape;77;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0" name="Google Shape;80;p18"/>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1" name="Google Shape;81;p18"/>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2" name="Google Shape;82;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3" name="Google Shape;83;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4" name="Google Shape;84;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7" name="Google Shape;87;p19"/>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88" name="Google Shape;88;p19"/>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89" name="Google Shape;89;p19"/>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0" name="Google Shape;90;p19"/>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1" name="Google Shape;91;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2" name="Google Shape;92;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6" name="Google Shape;96;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7" name="Google Shape;97;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8" name="Google Shape;98;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1" name="Google Shape;101;p21"/>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02" name="Google Shape;102;p21"/>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03" name="Google Shape;103;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5" name="Google Shape;105;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8" name="Google Shape;108;p22"/>
          <p:cNvSpPr/>
          <p:nvPr>
            <p:ph idx="2" type="pic"/>
          </p:nvPr>
        </p:nvSpPr>
        <p:spPr>
          <a:xfrm>
            <a:off x="896144" y="306388"/>
            <a:ext cx="2743200" cy="2057400"/>
          </a:xfrm>
          <a:prstGeom prst="rect">
            <a:avLst/>
          </a:prstGeom>
          <a:noFill/>
          <a:ln>
            <a:noFill/>
          </a:ln>
        </p:spPr>
      </p:sp>
      <p:sp>
        <p:nvSpPr>
          <p:cNvPr id="109" name="Google Shape;109;p22"/>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0" name="Google Shape;110;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1" name="Google Shape;111;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2" name="Google Shape;112;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5" name="Google Shape;115;p23"/>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16" name="Google Shape;116;p2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7" name="Google Shape;117;p2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8" name="Google Shape;118;p2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1" name="Google Shape;121;p24"/>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2" name="Google Shape;122;p2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4" name="Google Shape;124;p2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52" name="Google Shape;52;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29.png"/><Relationship Id="rId5" Type="http://schemas.openxmlformats.org/officeDocument/2006/relationships/image" Target="../media/image20.png"/><Relationship Id="rId6"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6.jpg"/><Relationship Id="rId4" Type="http://schemas.openxmlformats.org/officeDocument/2006/relationships/image" Target="../media/image1.png"/><Relationship Id="rId5" Type="http://schemas.openxmlformats.org/officeDocument/2006/relationships/image" Target="../media/image4.jpg"/><Relationship Id="rId6" Type="http://schemas.openxmlformats.org/officeDocument/2006/relationships/image" Target="../media/image10.png"/><Relationship Id="rId7"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7.png"/><Relationship Id="rId4" Type="http://schemas.openxmlformats.org/officeDocument/2006/relationships/image" Target="../media/image32.png"/><Relationship Id="rId5"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7.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3.jpg"/><Relationship Id="rId4" Type="http://schemas.openxmlformats.org/officeDocument/2006/relationships/image" Target="../media/image3.png"/><Relationship Id="rId5" Type="http://schemas.openxmlformats.org/officeDocument/2006/relationships/image" Target="../media/image33.jpg"/><Relationship Id="rId6" Type="http://schemas.openxmlformats.org/officeDocument/2006/relationships/image" Target="../media/image3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128" name="Shape 128"/>
        <p:cNvGrpSpPr/>
        <p:nvPr/>
      </p:nvGrpSpPr>
      <p:grpSpPr>
        <a:xfrm>
          <a:off x="0" y="0"/>
          <a:ext cx="0" cy="0"/>
          <a:chOff x="0" y="0"/>
          <a:chExt cx="0" cy="0"/>
        </a:xfrm>
      </p:grpSpPr>
      <p:sp>
        <p:nvSpPr>
          <p:cNvPr id="129" name="Google Shape;129;p25"/>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130" name="Google Shape;130;p25"/>
          <p:cNvGrpSpPr/>
          <p:nvPr/>
        </p:nvGrpSpPr>
        <p:grpSpPr>
          <a:xfrm>
            <a:off x="7721051" y="4326880"/>
            <a:ext cx="605409" cy="495647"/>
            <a:chOff x="0" y="-76200"/>
            <a:chExt cx="423600" cy="346800"/>
          </a:xfrm>
        </p:grpSpPr>
        <p:sp>
          <p:nvSpPr>
            <p:cNvPr id="131" name="Google Shape;131;p25"/>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2" name="Google Shape;132;p25"/>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33" name="Google Shape;133;p25"/>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grpSp>
        <p:nvGrpSpPr>
          <p:cNvPr id="134" name="Google Shape;134;p25"/>
          <p:cNvGrpSpPr/>
          <p:nvPr/>
        </p:nvGrpSpPr>
        <p:grpSpPr>
          <a:xfrm>
            <a:off x="510750" y="4238800"/>
            <a:ext cx="1839374" cy="583723"/>
            <a:chOff x="0" y="-337688"/>
            <a:chExt cx="4221653" cy="1556594"/>
          </a:xfrm>
        </p:grpSpPr>
        <p:grpSp>
          <p:nvGrpSpPr>
            <p:cNvPr id="135" name="Google Shape;135;p25"/>
            <p:cNvGrpSpPr/>
            <p:nvPr/>
          </p:nvGrpSpPr>
          <p:grpSpPr>
            <a:xfrm>
              <a:off x="0" y="-337688"/>
              <a:ext cx="4221653" cy="1231098"/>
              <a:chOff x="0" y="-76200"/>
              <a:chExt cx="952625" cy="277800"/>
            </a:xfrm>
          </p:grpSpPr>
          <p:sp>
            <p:nvSpPr>
              <p:cNvPr id="136" name="Google Shape;136;p25"/>
              <p:cNvSpPr/>
              <p:nvPr/>
            </p:nvSpPr>
            <p:spPr>
              <a:xfrm>
                <a:off x="0" y="0"/>
                <a:ext cx="952625" cy="201593"/>
              </a:xfrm>
              <a:custGeom>
                <a:rect b="b" l="l" r="r" t="t"/>
                <a:pathLst>
                  <a:path extrusionOk="0" h="201593" w="952625">
                    <a:moveTo>
                      <a:pt x="100796" y="0"/>
                    </a:moveTo>
                    <a:lnTo>
                      <a:pt x="851829" y="0"/>
                    </a:lnTo>
                    <a:cubicBezTo>
                      <a:pt x="907497" y="0"/>
                      <a:pt x="952625" y="45128"/>
                      <a:pt x="952625" y="100796"/>
                    </a:cubicBezTo>
                    <a:lnTo>
                      <a:pt x="952625" y="100796"/>
                    </a:lnTo>
                    <a:cubicBezTo>
                      <a:pt x="952625" y="156465"/>
                      <a:pt x="907497" y="201593"/>
                      <a:pt x="851829" y="201593"/>
                    </a:cubicBezTo>
                    <a:lnTo>
                      <a:pt x="100796" y="201593"/>
                    </a:lnTo>
                    <a:cubicBezTo>
                      <a:pt x="45128" y="201593"/>
                      <a:pt x="0" y="156465"/>
                      <a:pt x="0" y="100796"/>
                    </a:cubicBezTo>
                    <a:lnTo>
                      <a:pt x="0" y="100796"/>
                    </a:lnTo>
                    <a:cubicBezTo>
                      <a:pt x="0" y="45128"/>
                      <a:pt x="45128" y="0"/>
                      <a:pt x="1007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7" name="Google Shape;137;p25"/>
              <p:cNvSpPr txBox="1"/>
              <p:nvPr/>
            </p:nvSpPr>
            <p:spPr>
              <a:xfrm>
                <a:off x="0" y="-76200"/>
                <a:ext cx="952500" cy="277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38" name="Google Shape;138;p25"/>
            <p:cNvSpPr txBox="1"/>
            <p:nvPr/>
          </p:nvSpPr>
          <p:spPr>
            <a:xfrm>
              <a:off x="616314" y="110706"/>
              <a:ext cx="3383700" cy="11082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000">
                  <a:solidFill>
                    <a:srgbClr val="FFFFFF"/>
                  </a:solidFill>
                  <a:latin typeface="Montserrat"/>
                  <a:ea typeface="Montserrat"/>
                  <a:cs typeface="Montserrat"/>
                  <a:sym typeface="Montserrat"/>
                </a:rPr>
                <a:t>BY </a:t>
              </a:r>
              <a:r>
                <a:rPr lang="en" sz="1000">
                  <a:solidFill>
                    <a:srgbClr val="FFFFFF"/>
                  </a:solidFill>
                  <a:latin typeface="Montserrat"/>
                  <a:ea typeface="Montserrat"/>
                  <a:cs typeface="Montserrat"/>
                  <a:sym typeface="Montserrat"/>
                </a:rPr>
                <a:t>NAJEEB SULAIMAN</a:t>
              </a:r>
              <a:endParaRPr sz="200"/>
            </a:p>
            <a:p>
              <a:pPr indent="0" lvl="0" marL="0" marR="0" rtl="0" algn="l">
                <a:lnSpc>
                  <a:spcPct val="120006"/>
                </a:lnSpc>
                <a:spcBef>
                  <a:spcPts val="0"/>
                </a:spcBef>
                <a:spcAft>
                  <a:spcPts val="0"/>
                </a:spcAft>
                <a:buNone/>
              </a:pPr>
              <a:r>
                <a:t/>
              </a:r>
              <a:endParaRPr b="0" i="0" sz="1500" u="none" cap="none" strike="noStrike">
                <a:solidFill>
                  <a:srgbClr val="FFFFFF"/>
                </a:solidFill>
                <a:latin typeface="Montserrat"/>
                <a:ea typeface="Montserrat"/>
                <a:cs typeface="Montserrat"/>
                <a:sym typeface="Montserrat"/>
              </a:endParaRPr>
            </a:p>
          </p:txBody>
        </p:sp>
      </p:grpSp>
      <p:sp>
        <p:nvSpPr>
          <p:cNvPr id="139" name="Google Shape;139;p25"/>
          <p:cNvSpPr txBox="1"/>
          <p:nvPr/>
        </p:nvSpPr>
        <p:spPr>
          <a:xfrm>
            <a:off x="510750" y="1953913"/>
            <a:ext cx="8122500" cy="1491300"/>
          </a:xfrm>
          <a:prstGeom prst="rect">
            <a:avLst/>
          </a:prstGeom>
          <a:noFill/>
          <a:ln>
            <a:noFill/>
          </a:ln>
        </p:spPr>
        <p:txBody>
          <a:bodyPr anchorCtr="0" anchor="t" bIns="0" lIns="0" spcFirstLastPara="1" rIns="0" wrap="square" tIns="0">
            <a:spAutoFit/>
          </a:bodyPr>
          <a:lstStyle/>
          <a:p>
            <a:pPr indent="0" lvl="0" marL="0" marR="0" rtl="0" algn="ctr">
              <a:lnSpc>
                <a:spcPct val="94994"/>
              </a:lnSpc>
              <a:spcBef>
                <a:spcPts val="0"/>
              </a:spcBef>
              <a:spcAft>
                <a:spcPts val="0"/>
              </a:spcAft>
              <a:buNone/>
            </a:pPr>
            <a:r>
              <a:rPr lang="en" sz="5100">
                <a:solidFill>
                  <a:srgbClr val="AACD3A"/>
                </a:solidFill>
                <a:latin typeface="Montserrat Medium"/>
                <a:ea typeface="Montserrat Medium"/>
                <a:cs typeface="Montserrat Medium"/>
                <a:sym typeface="Montserrat Medium"/>
              </a:rPr>
              <a:t>DATA ENGINEERING FUNDAMENTALS</a:t>
            </a:r>
            <a:endParaRPr sz="700"/>
          </a:p>
        </p:txBody>
      </p:sp>
      <p:sp>
        <p:nvSpPr>
          <p:cNvPr id="140" name="Google Shape;140;p25"/>
          <p:cNvSpPr txBox="1"/>
          <p:nvPr/>
        </p:nvSpPr>
        <p:spPr>
          <a:xfrm>
            <a:off x="514350" y="3333760"/>
            <a:ext cx="4422000" cy="485700"/>
          </a:xfrm>
          <a:prstGeom prst="rect">
            <a:avLst/>
          </a:prstGeom>
          <a:noFill/>
          <a:ln>
            <a:noFill/>
          </a:ln>
        </p:spPr>
        <p:txBody>
          <a:bodyPr anchorCtr="0" anchor="t" bIns="0" lIns="0" spcFirstLastPara="1" rIns="0" wrap="square" tIns="0">
            <a:spAutoFit/>
          </a:bodyPr>
          <a:lstStyle/>
          <a:p>
            <a:pPr indent="0" lvl="0" marL="0" marR="0" rtl="0" algn="l">
              <a:lnSpc>
                <a:spcPct val="162966"/>
              </a:lnSpc>
              <a:spcBef>
                <a:spcPts val="0"/>
              </a:spcBef>
              <a:spcAft>
                <a:spcPts val="0"/>
              </a:spcAft>
              <a:buNone/>
            </a:pPr>
            <a:r>
              <a:rPr lang="en" sz="1200">
                <a:solidFill>
                  <a:srgbClr val="FFFFFF"/>
                </a:solidFill>
                <a:latin typeface="Montserrat"/>
                <a:ea typeface="Montserrat"/>
                <a:cs typeface="Montserrat"/>
                <a:sym typeface="Montserrat"/>
              </a:rPr>
              <a:t>The journey starts here……..</a:t>
            </a:r>
            <a:endParaRPr sz="700"/>
          </a:p>
          <a:p>
            <a:pPr indent="0" lvl="0" marL="0" marR="0" rtl="0" algn="l">
              <a:lnSpc>
                <a:spcPct val="162966"/>
              </a:lnSpc>
              <a:spcBef>
                <a:spcPts val="0"/>
              </a:spcBef>
              <a:spcAft>
                <a:spcPts val="0"/>
              </a:spcAft>
              <a:buNone/>
            </a:pPr>
            <a:r>
              <a:t/>
            </a:r>
            <a:endParaRPr b="0" i="0" sz="1200" u="none" cap="none" strike="noStrike">
              <a:solidFill>
                <a:srgbClr val="FFFFFF"/>
              </a:solidFill>
              <a:latin typeface="Montserrat"/>
              <a:ea typeface="Montserrat"/>
              <a:cs typeface="Montserrat"/>
              <a:sym typeface="Montserrat"/>
            </a:endParaRPr>
          </a:p>
        </p:txBody>
      </p:sp>
      <p:sp>
        <p:nvSpPr>
          <p:cNvPr id="141" name="Google Shape;141;p25"/>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306" name="Shape 306"/>
        <p:cNvGrpSpPr/>
        <p:nvPr/>
      </p:nvGrpSpPr>
      <p:grpSpPr>
        <a:xfrm>
          <a:off x="0" y="0"/>
          <a:ext cx="0" cy="0"/>
          <a:chOff x="0" y="0"/>
          <a:chExt cx="0" cy="0"/>
        </a:xfrm>
      </p:grpSpPr>
      <p:sp>
        <p:nvSpPr>
          <p:cNvPr id="307" name="Google Shape;307;p34"/>
          <p:cNvSpPr/>
          <p:nvPr/>
        </p:nvSpPr>
        <p:spPr>
          <a:xfrm>
            <a:off x="120650" y="3411496"/>
            <a:ext cx="413789"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308" name="Google Shape;308;p34"/>
          <p:cNvSpPr/>
          <p:nvPr/>
        </p:nvSpPr>
        <p:spPr>
          <a:xfrm>
            <a:off x="3080665" y="3411509"/>
            <a:ext cx="413861" cy="413861"/>
          </a:xfrm>
          <a:custGeom>
            <a:rect b="b" l="l" r="r" t="t"/>
            <a:pathLst>
              <a:path extrusionOk="0" h="827722" w="827722">
                <a:moveTo>
                  <a:pt x="0" y="0"/>
                </a:moveTo>
                <a:lnTo>
                  <a:pt x="827722" y="0"/>
                </a:lnTo>
                <a:lnTo>
                  <a:pt x="827722" y="827723"/>
                </a:lnTo>
                <a:lnTo>
                  <a:pt x="0" y="827723"/>
                </a:lnTo>
                <a:lnTo>
                  <a:pt x="0" y="0"/>
                </a:lnTo>
                <a:close/>
              </a:path>
            </a:pathLst>
          </a:custGeom>
          <a:blipFill rotWithShape="1">
            <a:blip r:embed="rId4">
              <a:alphaModFix/>
            </a:blip>
            <a:stretch>
              <a:fillRect b="0" l="0" r="0" t="0"/>
            </a:stretch>
          </a:blipFill>
          <a:ln>
            <a:noFill/>
          </a:ln>
        </p:spPr>
      </p:sp>
      <p:grpSp>
        <p:nvGrpSpPr>
          <p:cNvPr id="309" name="Google Shape;309;p34"/>
          <p:cNvGrpSpPr/>
          <p:nvPr/>
        </p:nvGrpSpPr>
        <p:grpSpPr>
          <a:xfrm>
            <a:off x="8024288" y="4520246"/>
            <a:ext cx="605362" cy="495634"/>
            <a:chOff x="0" y="-290412"/>
            <a:chExt cx="1614298" cy="1321690"/>
          </a:xfrm>
        </p:grpSpPr>
        <p:grpSp>
          <p:nvGrpSpPr>
            <p:cNvPr id="310" name="Google Shape;310;p34"/>
            <p:cNvGrpSpPr/>
            <p:nvPr/>
          </p:nvGrpSpPr>
          <p:grpSpPr>
            <a:xfrm>
              <a:off x="0" y="-290412"/>
              <a:ext cx="1614298" cy="1321690"/>
              <a:chOff x="0" y="-76200"/>
              <a:chExt cx="423569" cy="346793"/>
            </a:xfrm>
          </p:grpSpPr>
          <p:sp>
            <p:nvSpPr>
              <p:cNvPr id="311" name="Google Shape;311;p34"/>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12" name="Google Shape;312;p34"/>
              <p:cNvSpPr txBox="1"/>
              <p:nvPr/>
            </p:nvSpPr>
            <p:spPr>
              <a:xfrm>
                <a:off x="0" y="-76200"/>
                <a:ext cx="423569" cy="346793"/>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13" name="Google Shape;313;p34"/>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5">
                <a:alphaModFix/>
              </a:blip>
              <a:stretch>
                <a:fillRect b="0" l="0" r="0" t="0"/>
              </a:stretch>
            </a:blipFill>
            <a:ln>
              <a:noFill/>
            </a:ln>
          </p:spPr>
        </p:sp>
      </p:grpSp>
      <p:sp>
        <p:nvSpPr>
          <p:cNvPr id="314" name="Google Shape;314;p34"/>
          <p:cNvSpPr txBox="1"/>
          <p:nvPr/>
        </p:nvSpPr>
        <p:spPr>
          <a:xfrm>
            <a:off x="611250" y="853850"/>
            <a:ext cx="7921500" cy="3948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2700">
                <a:solidFill>
                  <a:srgbClr val="AACD3A"/>
                </a:solidFill>
                <a:latin typeface="Montserrat Medium"/>
                <a:ea typeface="Montserrat Medium"/>
                <a:cs typeface="Montserrat Medium"/>
                <a:sym typeface="Montserrat Medium"/>
              </a:rPr>
              <a:t>Roles and Responsibilities of a Data Engineer</a:t>
            </a:r>
            <a:endParaRPr sz="700"/>
          </a:p>
        </p:txBody>
      </p:sp>
      <p:sp>
        <p:nvSpPr>
          <p:cNvPr id="315" name="Google Shape;315;p34"/>
          <p:cNvSpPr txBox="1"/>
          <p:nvPr/>
        </p:nvSpPr>
        <p:spPr>
          <a:xfrm>
            <a:off x="693627" y="3550042"/>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Data Storage</a:t>
            </a:r>
            <a:endParaRPr sz="700"/>
          </a:p>
        </p:txBody>
      </p:sp>
      <p:sp>
        <p:nvSpPr>
          <p:cNvPr id="316" name="Google Shape;316;p34"/>
          <p:cNvSpPr txBox="1"/>
          <p:nvPr/>
        </p:nvSpPr>
        <p:spPr>
          <a:xfrm>
            <a:off x="3687725" y="3535767"/>
            <a:ext cx="1963500" cy="4092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Performance Optimization</a:t>
            </a:r>
            <a:endParaRPr sz="700"/>
          </a:p>
        </p:txBody>
      </p:sp>
      <p:sp>
        <p:nvSpPr>
          <p:cNvPr id="317" name="Google Shape;317;p34"/>
          <p:cNvSpPr txBox="1"/>
          <p:nvPr/>
        </p:nvSpPr>
        <p:spPr>
          <a:xfrm>
            <a:off x="693627" y="3839645"/>
            <a:ext cx="2349600" cy="5757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Setting up and maintaining databases, data lakes, and data warehouses</a:t>
            </a:r>
            <a:endParaRPr b="0" i="0" sz="1100" u="none" cap="none" strike="noStrike">
              <a:solidFill>
                <a:srgbClr val="FFFFFF"/>
              </a:solidFill>
              <a:latin typeface="Montserrat"/>
              <a:ea typeface="Montserrat"/>
              <a:cs typeface="Montserrat"/>
              <a:sym typeface="Montserrat"/>
            </a:endParaRPr>
          </a:p>
        </p:txBody>
      </p:sp>
      <p:sp>
        <p:nvSpPr>
          <p:cNvPr id="318" name="Google Shape;318;p34"/>
          <p:cNvSpPr txBox="1"/>
          <p:nvPr/>
        </p:nvSpPr>
        <p:spPr>
          <a:xfrm>
            <a:off x="3713743" y="3977770"/>
            <a:ext cx="2349600" cy="5757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Ensuring data systems are efficient, scalable, and performant.</a:t>
            </a:r>
            <a:endParaRPr b="0" i="0" sz="1100" u="none" cap="none" strike="noStrike">
              <a:solidFill>
                <a:srgbClr val="FFFFFF"/>
              </a:solidFill>
              <a:latin typeface="Montserrat"/>
              <a:ea typeface="Montserrat"/>
              <a:cs typeface="Montserrat"/>
              <a:sym typeface="Montserrat"/>
            </a:endParaRPr>
          </a:p>
        </p:txBody>
      </p:sp>
      <p:sp>
        <p:nvSpPr>
          <p:cNvPr id="319" name="Google Shape;319;p34"/>
          <p:cNvSpPr/>
          <p:nvPr/>
        </p:nvSpPr>
        <p:spPr>
          <a:xfrm>
            <a:off x="120650" y="1762246"/>
            <a:ext cx="413789"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320" name="Google Shape;320;p34"/>
          <p:cNvSpPr txBox="1"/>
          <p:nvPr/>
        </p:nvSpPr>
        <p:spPr>
          <a:xfrm>
            <a:off x="693625" y="1900800"/>
            <a:ext cx="2029800" cy="4092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Designing Data Pipelines</a:t>
            </a:r>
            <a:endParaRPr sz="700"/>
          </a:p>
        </p:txBody>
      </p:sp>
      <p:sp>
        <p:nvSpPr>
          <p:cNvPr id="321" name="Google Shape;321;p34"/>
          <p:cNvSpPr txBox="1"/>
          <p:nvPr/>
        </p:nvSpPr>
        <p:spPr>
          <a:xfrm>
            <a:off x="693627" y="2342795"/>
            <a:ext cx="2349600" cy="7788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Creating workflows that efficiently move data from source systems to storage and analytics platforms</a:t>
            </a:r>
            <a:endParaRPr b="0" i="0" sz="1100" u="none" cap="none" strike="noStrike">
              <a:solidFill>
                <a:srgbClr val="FFFFFF"/>
              </a:solidFill>
              <a:latin typeface="Montserrat"/>
              <a:ea typeface="Montserrat"/>
              <a:cs typeface="Montserrat"/>
              <a:sym typeface="Montserrat"/>
            </a:endParaRPr>
          </a:p>
        </p:txBody>
      </p:sp>
      <p:sp>
        <p:nvSpPr>
          <p:cNvPr id="322" name="Google Shape;322;p34"/>
          <p:cNvSpPr/>
          <p:nvPr/>
        </p:nvSpPr>
        <p:spPr>
          <a:xfrm>
            <a:off x="3080653" y="1700121"/>
            <a:ext cx="413861" cy="413861"/>
          </a:xfrm>
          <a:custGeom>
            <a:rect b="b" l="l" r="r" t="t"/>
            <a:pathLst>
              <a:path extrusionOk="0" h="827722" w="827722">
                <a:moveTo>
                  <a:pt x="0" y="0"/>
                </a:moveTo>
                <a:lnTo>
                  <a:pt x="827722" y="0"/>
                </a:lnTo>
                <a:lnTo>
                  <a:pt x="827722" y="827723"/>
                </a:lnTo>
                <a:lnTo>
                  <a:pt x="0" y="827723"/>
                </a:lnTo>
                <a:lnTo>
                  <a:pt x="0" y="0"/>
                </a:lnTo>
                <a:close/>
              </a:path>
            </a:pathLst>
          </a:custGeom>
          <a:blipFill rotWithShape="1">
            <a:blip r:embed="rId4">
              <a:alphaModFix/>
            </a:blip>
            <a:stretch>
              <a:fillRect b="0" l="0" r="0" t="0"/>
            </a:stretch>
          </a:blipFill>
          <a:ln>
            <a:noFill/>
          </a:ln>
        </p:spPr>
      </p:sp>
      <p:sp>
        <p:nvSpPr>
          <p:cNvPr id="323" name="Google Shape;323;p34"/>
          <p:cNvSpPr txBox="1"/>
          <p:nvPr/>
        </p:nvSpPr>
        <p:spPr>
          <a:xfrm>
            <a:off x="3687713" y="1824379"/>
            <a:ext cx="1963500" cy="4092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Data Collection and Ingestion</a:t>
            </a:r>
            <a:endParaRPr sz="700"/>
          </a:p>
        </p:txBody>
      </p:sp>
      <p:sp>
        <p:nvSpPr>
          <p:cNvPr id="324" name="Google Shape;324;p34"/>
          <p:cNvSpPr txBox="1"/>
          <p:nvPr/>
        </p:nvSpPr>
        <p:spPr>
          <a:xfrm>
            <a:off x="3713731" y="2266383"/>
            <a:ext cx="2349600" cy="7788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Implementing processes to gather data from various sources including databases, APIs, and third-party services</a:t>
            </a:r>
            <a:endParaRPr b="0" i="0" sz="1100" u="none" cap="none" strike="noStrike">
              <a:solidFill>
                <a:srgbClr val="FFFFFF"/>
              </a:solidFill>
              <a:latin typeface="Montserrat"/>
              <a:ea typeface="Montserrat"/>
              <a:cs typeface="Montserrat"/>
              <a:sym typeface="Montserrat"/>
            </a:endParaRPr>
          </a:p>
        </p:txBody>
      </p:sp>
      <p:sp>
        <p:nvSpPr>
          <p:cNvPr id="325" name="Google Shape;325;p34"/>
          <p:cNvSpPr/>
          <p:nvPr/>
        </p:nvSpPr>
        <p:spPr>
          <a:xfrm>
            <a:off x="6158850" y="1700121"/>
            <a:ext cx="413788"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326" name="Google Shape;326;p34"/>
          <p:cNvSpPr txBox="1"/>
          <p:nvPr/>
        </p:nvSpPr>
        <p:spPr>
          <a:xfrm>
            <a:off x="6731827" y="1838667"/>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Data Transformation</a:t>
            </a:r>
            <a:endParaRPr sz="700"/>
          </a:p>
        </p:txBody>
      </p:sp>
      <p:sp>
        <p:nvSpPr>
          <p:cNvPr id="327" name="Google Shape;327;p34"/>
          <p:cNvSpPr txBox="1"/>
          <p:nvPr/>
        </p:nvSpPr>
        <p:spPr>
          <a:xfrm>
            <a:off x="6731827" y="2128270"/>
            <a:ext cx="2349600" cy="5757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Converting raw data into a usable format through cleaning, aggregation, and enrichment</a:t>
            </a:r>
            <a:endParaRPr b="0" i="0" sz="1100" u="none" cap="none" strike="noStrike">
              <a:solidFill>
                <a:srgbClr val="FFFFFF"/>
              </a:solidFill>
              <a:latin typeface="Montserrat"/>
              <a:ea typeface="Montserrat"/>
              <a:cs typeface="Montserrat"/>
              <a:sym typeface="Montserrat"/>
            </a:endParaRPr>
          </a:p>
        </p:txBody>
      </p:sp>
      <p:sp>
        <p:nvSpPr>
          <p:cNvPr id="328" name="Google Shape;328;p34"/>
          <p:cNvSpPr/>
          <p:nvPr/>
        </p:nvSpPr>
        <p:spPr>
          <a:xfrm>
            <a:off x="6158850" y="3411496"/>
            <a:ext cx="413788"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329" name="Google Shape;329;p34"/>
          <p:cNvSpPr txBox="1"/>
          <p:nvPr/>
        </p:nvSpPr>
        <p:spPr>
          <a:xfrm>
            <a:off x="6731827" y="3550042"/>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Collaboration</a:t>
            </a:r>
            <a:endParaRPr sz="700"/>
          </a:p>
        </p:txBody>
      </p:sp>
      <p:sp>
        <p:nvSpPr>
          <p:cNvPr id="330" name="Google Shape;330;p34"/>
          <p:cNvSpPr txBox="1"/>
          <p:nvPr/>
        </p:nvSpPr>
        <p:spPr>
          <a:xfrm>
            <a:off x="6731827" y="3839645"/>
            <a:ext cx="2349600" cy="9822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Working with data scientists, analysts, and business stakeholders to understand data requirements and deliver solutions</a:t>
            </a:r>
            <a:endParaRPr b="0" i="0" sz="11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ACD3A"/>
        </a:solidFill>
      </p:bgPr>
    </p:bg>
    <p:spTree>
      <p:nvGrpSpPr>
        <p:cNvPr id="334" name="Shape 334"/>
        <p:cNvGrpSpPr/>
        <p:nvPr/>
      </p:nvGrpSpPr>
      <p:grpSpPr>
        <a:xfrm>
          <a:off x="0" y="0"/>
          <a:ext cx="0" cy="0"/>
          <a:chOff x="0" y="0"/>
          <a:chExt cx="0" cy="0"/>
        </a:xfrm>
      </p:grpSpPr>
      <p:sp>
        <p:nvSpPr>
          <p:cNvPr id="335" name="Google Shape;335;p35"/>
          <p:cNvSpPr txBox="1"/>
          <p:nvPr/>
        </p:nvSpPr>
        <p:spPr>
          <a:xfrm>
            <a:off x="115050" y="609600"/>
            <a:ext cx="8913900" cy="380100"/>
          </a:xfrm>
          <a:prstGeom prst="rect">
            <a:avLst/>
          </a:prstGeom>
          <a:noFill/>
          <a:ln>
            <a:noFill/>
          </a:ln>
        </p:spPr>
        <p:txBody>
          <a:bodyPr anchorCtr="0" anchor="t" bIns="0" lIns="0" spcFirstLastPara="1" rIns="0" wrap="square" tIns="0">
            <a:spAutoFit/>
          </a:bodyPr>
          <a:lstStyle/>
          <a:p>
            <a:pPr indent="0" lvl="0" marL="0" marR="0" rtl="0" algn="ctr">
              <a:lnSpc>
                <a:spcPct val="95000"/>
              </a:lnSpc>
              <a:spcBef>
                <a:spcPts val="0"/>
              </a:spcBef>
              <a:spcAft>
                <a:spcPts val="0"/>
              </a:spcAft>
              <a:buNone/>
            </a:pPr>
            <a:r>
              <a:rPr b="1" lang="en" sz="2600">
                <a:solidFill>
                  <a:srgbClr val="133137"/>
                </a:solidFill>
                <a:latin typeface="Montserrat"/>
                <a:ea typeface="Montserrat"/>
                <a:cs typeface="Montserrat"/>
                <a:sym typeface="Montserrat"/>
              </a:rPr>
              <a:t>Data Engineers Vs Data Scientists Vs Data Analysts</a:t>
            </a:r>
            <a:endParaRPr b="1" sz="1900"/>
          </a:p>
        </p:txBody>
      </p:sp>
      <p:sp>
        <p:nvSpPr>
          <p:cNvPr id="336" name="Google Shape;336;p35"/>
          <p:cNvSpPr/>
          <p:nvPr/>
        </p:nvSpPr>
        <p:spPr>
          <a:xfrm>
            <a:off x="755875" y="1552399"/>
            <a:ext cx="2045313" cy="1997543"/>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37" name="Google Shape;337;p35"/>
          <p:cNvSpPr txBox="1"/>
          <p:nvPr/>
        </p:nvSpPr>
        <p:spPr>
          <a:xfrm>
            <a:off x="1008574" y="2438475"/>
            <a:ext cx="1722600" cy="8745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Focus on building and maintaining the infrastructure required for data generation, storage, and processing</a:t>
            </a:r>
            <a:endParaRPr sz="700"/>
          </a:p>
        </p:txBody>
      </p:sp>
      <p:sp>
        <p:nvSpPr>
          <p:cNvPr id="338" name="Google Shape;338;p35"/>
          <p:cNvSpPr txBox="1"/>
          <p:nvPr/>
        </p:nvSpPr>
        <p:spPr>
          <a:xfrm>
            <a:off x="1008575" y="1646400"/>
            <a:ext cx="1722600" cy="7080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lang="en" sz="2300">
                <a:solidFill>
                  <a:srgbClr val="AACD3A"/>
                </a:solidFill>
                <a:latin typeface="Montserrat Black"/>
                <a:ea typeface="Montserrat Black"/>
                <a:cs typeface="Montserrat Black"/>
                <a:sym typeface="Montserrat Black"/>
              </a:rPr>
              <a:t>Data </a:t>
            </a:r>
            <a:r>
              <a:rPr lang="en" sz="2300">
                <a:solidFill>
                  <a:srgbClr val="AACD3A"/>
                </a:solidFill>
                <a:latin typeface="Montserrat Black"/>
                <a:ea typeface="Montserrat Black"/>
                <a:cs typeface="Montserrat Black"/>
                <a:sym typeface="Montserrat Black"/>
              </a:rPr>
              <a:t>Engineers</a:t>
            </a:r>
            <a:r>
              <a:rPr lang="en" sz="2300">
                <a:solidFill>
                  <a:srgbClr val="AACD3A"/>
                </a:solidFill>
                <a:latin typeface="Montserrat Black"/>
                <a:ea typeface="Montserrat Black"/>
                <a:cs typeface="Montserrat Black"/>
                <a:sym typeface="Montserrat Black"/>
              </a:rPr>
              <a:t> </a:t>
            </a:r>
            <a:endParaRPr sz="700"/>
          </a:p>
        </p:txBody>
      </p:sp>
      <p:grpSp>
        <p:nvGrpSpPr>
          <p:cNvPr id="339" name="Google Shape;339;p35"/>
          <p:cNvGrpSpPr/>
          <p:nvPr/>
        </p:nvGrpSpPr>
        <p:grpSpPr>
          <a:xfrm>
            <a:off x="8024289" y="4554754"/>
            <a:ext cx="605409" cy="495647"/>
            <a:chOff x="0" y="-290413"/>
            <a:chExt cx="1614424" cy="1321724"/>
          </a:xfrm>
        </p:grpSpPr>
        <p:grpSp>
          <p:nvGrpSpPr>
            <p:cNvPr id="340" name="Google Shape;340;p35"/>
            <p:cNvGrpSpPr/>
            <p:nvPr/>
          </p:nvGrpSpPr>
          <p:grpSpPr>
            <a:xfrm>
              <a:off x="0" y="-290413"/>
              <a:ext cx="1614424" cy="1321724"/>
              <a:chOff x="0" y="-76200"/>
              <a:chExt cx="423600" cy="346800"/>
            </a:xfrm>
          </p:grpSpPr>
          <p:sp>
            <p:nvSpPr>
              <p:cNvPr id="341" name="Google Shape;341;p35"/>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2" name="Google Shape;342;p35"/>
              <p:cNvSpPr txBox="1"/>
              <p:nvPr/>
            </p:nvSpPr>
            <p:spPr>
              <a:xfrm>
                <a:off x="0" y="-76200"/>
                <a:ext cx="423600" cy="346800"/>
              </a:xfrm>
              <a:prstGeom prst="rect">
                <a:avLst/>
              </a:prstGeom>
              <a:noFill/>
              <a:ln>
                <a:noFill/>
              </a:ln>
            </p:spPr>
            <p:txBody>
              <a:bodyPr anchorCtr="0" anchor="ctr" bIns="25400" lIns="25400" spcFirstLastPara="1" rIns="25400" wrap="square" tIns="25400">
                <a:noAutofit/>
              </a:bodyPr>
              <a:lstStyle/>
              <a:p>
                <a:pPr indent="0" lvl="0" marL="0" marR="0" rtl="0" algn="ctr">
                  <a:lnSpc>
                    <a:spcPct val="2012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43" name="Google Shape;343;p35"/>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
        <p:nvSpPr>
          <p:cNvPr id="344" name="Google Shape;344;p35"/>
          <p:cNvSpPr/>
          <p:nvPr/>
        </p:nvSpPr>
        <p:spPr>
          <a:xfrm>
            <a:off x="3549350" y="1572974"/>
            <a:ext cx="2045313" cy="1997543"/>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5" name="Google Shape;345;p35"/>
          <p:cNvSpPr txBox="1"/>
          <p:nvPr/>
        </p:nvSpPr>
        <p:spPr>
          <a:xfrm>
            <a:off x="3802049" y="2459050"/>
            <a:ext cx="1722600" cy="8745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Concentrate on advanced analytics, statistical modeling, and machine learning to extract insights from data</a:t>
            </a:r>
            <a:endParaRPr sz="700"/>
          </a:p>
        </p:txBody>
      </p:sp>
      <p:sp>
        <p:nvSpPr>
          <p:cNvPr id="346" name="Google Shape;346;p35"/>
          <p:cNvSpPr txBox="1"/>
          <p:nvPr/>
        </p:nvSpPr>
        <p:spPr>
          <a:xfrm>
            <a:off x="3802050" y="1666975"/>
            <a:ext cx="1722600" cy="7080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lang="en" sz="2300">
                <a:solidFill>
                  <a:srgbClr val="AACD3A"/>
                </a:solidFill>
                <a:latin typeface="Montserrat Black"/>
                <a:ea typeface="Montserrat Black"/>
                <a:cs typeface="Montserrat Black"/>
                <a:sym typeface="Montserrat Black"/>
              </a:rPr>
              <a:t>Data Scientists</a:t>
            </a:r>
            <a:endParaRPr sz="700"/>
          </a:p>
        </p:txBody>
      </p:sp>
      <p:sp>
        <p:nvSpPr>
          <p:cNvPr id="347" name="Google Shape;347;p35"/>
          <p:cNvSpPr/>
          <p:nvPr/>
        </p:nvSpPr>
        <p:spPr>
          <a:xfrm>
            <a:off x="6412850" y="1572974"/>
            <a:ext cx="2045313" cy="1997543"/>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8" name="Google Shape;348;p35"/>
          <p:cNvSpPr txBox="1"/>
          <p:nvPr/>
        </p:nvSpPr>
        <p:spPr>
          <a:xfrm>
            <a:off x="6665549" y="2459050"/>
            <a:ext cx="1722600" cy="6942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Specialize in interpreting data and providing business insights through reporting and visualization</a:t>
            </a:r>
            <a:endParaRPr sz="700"/>
          </a:p>
        </p:txBody>
      </p:sp>
      <p:sp>
        <p:nvSpPr>
          <p:cNvPr id="349" name="Google Shape;349;p35"/>
          <p:cNvSpPr txBox="1"/>
          <p:nvPr/>
        </p:nvSpPr>
        <p:spPr>
          <a:xfrm>
            <a:off x="6665550" y="1666975"/>
            <a:ext cx="1722600" cy="7080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lang="en" sz="2300">
                <a:solidFill>
                  <a:srgbClr val="AACD3A"/>
                </a:solidFill>
                <a:latin typeface="Montserrat Black"/>
                <a:ea typeface="Montserrat Black"/>
                <a:cs typeface="Montserrat Black"/>
                <a:sym typeface="Montserrat Black"/>
              </a:rPr>
              <a:t>Data Analysts</a:t>
            </a:r>
            <a:endParaRPr sz="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353" name="Shape 353"/>
        <p:cNvGrpSpPr/>
        <p:nvPr/>
      </p:nvGrpSpPr>
      <p:grpSpPr>
        <a:xfrm>
          <a:off x="0" y="0"/>
          <a:ext cx="0" cy="0"/>
          <a:chOff x="0" y="0"/>
          <a:chExt cx="0" cy="0"/>
        </a:xfrm>
      </p:grpSpPr>
      <p:grpSp>
        <p:nvGrpSpPr>
          <p:cNvPr id="354" name="Google Shape;354;p36"/>
          <p:cNvGrpSpPr/>
          <p:nvPr/>
        </p:nvGrpSpPr>
        <p:grpSpPr>
          <a:xfrm>
            <a:off x="693727" y="2571750"/>
            <a:ext cx="2393814" cy="3489533"/>
            <a:chOff x="0" y="0"/>
            <a:chExt cx="1260964" cy="1838144"/>
          </a:xfrm>
        </p:grpSpPr>
        <p:sp>
          <p:nvSpPr>
            <p:cNvPr id="355" name="Google Shape;355;p36"/>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6" name="Google Shape;356;p36"/>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57" name="Google Shape;357;p36"/>
          <p:cNvGrpSpPr/>
          <p:nvPr/>
        </p:nvGrpSpPr>
        <p:grpSpPr>
          <a:xfrm>
            <a:off x="3296577" y="2571750"/>
            <a:ext cx="2393814" cy="3489533"/>
            <a:chOff x="0" y="0"/>
            <a:chExt cx="1260964" cy="1838144"/>
          </a:xfrm>
        </p:grpSpPr>
        <p:sp>
          <p:nvSpPr>
            <p:cNvPr id="358" name="Google Shape;358;p36"/>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9" name="Google Shape;359;p36"/>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60" name="Google Shape;360;p36"/>
          <p:cNvGrpSpPr/>
          <p:nvPr/>
        </p:nvGrpSpPr>
        <p:grpSpPr>
          <a:xfrm>
            <a:off x="5899427" y="2571750"/>
            <a:ext cx="2393814" cy="3489533"/>
            <a:chOff x="0" y="0"/>
            <a:chExt cx="1260964" cy="1838144"/>
          </a:xfrm>
        </p:grpSpPr>
        <p:sp>
          <p:nvSpPr>
            <p:cNvPr id="361" name="Google Shape;361;p36"/>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62" name="Google Shape;362;p36"/>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63" name="Google Shape;363;p36"/>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364" name="Google Shape;364;p36"/>
          <p:cNvSpPr txBox="1"/>
          <p:nvPr/>
        </p:nvSpPr>
        <p:spPr>
          <a:xfrm>
            <a:off x="693725" y="869125"/>
            <a:ext cx="2894700" cy="14622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500">
                <a:solidFill>
                  <a:srgbClr val="AACD3A"/>
                </a:solidFill>
                <a:latin typeface="Montserrat"/>
                <a:ea typeface="Montserrat"/>
                <a:cs typeface="Montserrat"/>
                <a:sym typeface="Montserrat"/>
              </a:rPr>
              <a:t>Impact of Data Engineering on Business Decisions</a:t>
            </a:r>
            <a:endParaRPr sz="500"/>
          </a:p>
        </p:txBody>
      </p:sp>
      <p:sp>
        <p:nvSpPr>
          <p:cNvPr id="365" name="Google Shape;365;p36"/>
          <p:cNvSpPr txBox="1"/>
          <p:nvPr/>
        </p:nvSpPr>
        <p:spPr>
          <a:xfrm>
            <a:off x="1840733" y="2912641"/>
            <a:ext cx="1246800" cy="7896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Enhanced Decision-Making</a:t>
            </a:r>
            <a:endParaRPr sz="700"/>
          </a:p>
        </p:txBody>
      </p:sp>
      <p:sp>
        <p:nvSpPr>
          <p:cNvPr id="366" name="Google Shape;366;p36"/>
          <p:cNvSpPr txBox="1"/>
          <p:nvPr/>
        </p:nvSpPr>
        <p:spPr>
          <a:xfrm>
            <a:off x="4298100" y="2912650"/>
            <a:ext cx="13608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Operational Efficiency</a:t>
            </a:r>
            <a:endParaRPr sz="700"/>
          </a:p>
        </p:txBody>
      </p:sp>
      <p:sp>
        <p:nvSpPr>
          <p:cNvPr id="367" name="Google Shape;367;p36"/>
          <p:cNvSpPr txBox="1"/>
          <p:nvPr/>
        </p:nvSpPr>
        <p:spPr>
          <a:xfrm>
            <a:off x="7046433" y="2912641"/>
            <a:ext cx="1246800" cy="2631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Scalability</a:t>
            </a:r>
            <a:endParaRPr sz="700"/>
          </a:p>
        </p:txBody>
      </p:sp>
      <p:sp>
        <p:nvSpPr>
          <p:cNvPr id="368" name="Google Shape;368;p36"/>
          <p:cNvSpPr txBox="1"/>
          <p:nvPr/>
        </p:nvSpPr>
        <p:spPr>
          <a:xfrm>
            <a:off x="5735074" y="778625"/>
            <a:ext cx="3147600" cy="16107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Data engineering forms the backbone of any data-driven organization. It ensures that data is accessible, reliable, and ready for analysis. By building robust data pipelines and storage solutions, data engineers enable data scientists and analysts to focus on deriving insights rather than dealing with data management issues.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Quality data engineering translates to accurate, timely, and actionable insights. This impacts business decisions in several ways.</a:t>
            </a:r>
            <a:endParaRPr sz="700"/>
          </a:p>
        </p:txBody>
      </p:sp>
      <p:sp>
        <p:nvSpPr>
          <p:cNvPr id="369" name="Google Shape;369;p36"/>
          <p:cNvSpPr txBox="1"/>
          <p:nvPr/>
        </p:nvSpPr>
        <p:spPr>
          <a:xfrm>
            <a:off x="1199788" y="3726163"/>
            <a:ext cx="1887900" cy="49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Reliable data allows businesses to make informed decisions based on accurate insights.</a:t>
            </a:r>
            <a:endParaRPr sz="700"/>
          </a:p>
        </p:txBody>
      </p:sp>
      <p:sp>
        <p:nvSpPr>
          <p:cNvPr id="370" name="Google Shape;370;p36"/>
          <p:cNvSpPr txBox="1"/>
          <p:nvPr/>
        </p:nvSpPr>
        <p:spPr>
          <a:xfrm>
            <a:off x="3802639" y="3726163"/>
            <a:ext cx="1887900" cy="49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Automated data pipelines reduce manual data handling, saving time and reducing errors.</a:t>
            </a:r>
            <a:endParaRPr sz="700"/>
          </a:p>
        </p:txBody>
      </p:sp>
      <p:sp>
        <p:nvSpPr>
          <p:cNvPr id="371" name="Google Shape;371;p36"/>
          <p:cNvSpPr txBox="1"/>
          <p:nvPr/>
        </p:nvSpPr>
        <p:spPr>
          <a:xfrm>
            <a:off x="6404813" y="3649963"/>
            <a:ext cx="1887900" cy="867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Well-designed data systems can scale with business growth, accommodating increasing data volumes without compromising performance.</a:t>
            </a:r>
            <a:endParaRPr sz="700"/>
          </a:p>
        </p:txBody>
      </p:sp>
      <p:sp>
        <p:nvSpPr>
          <p:cNvPr id="372" name="Google Shape;372;p36"/>
          <p:cNvSpPr txBox="1"/>
          <p:nvPr/>
        </p:nvSpPr>
        <p:spPr>
          <a:xfrm>
            <a:off x="8646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01.</a:t>
            </a:r>
            <a:endParaRPr sz="700"/>
          </a:p>
        </p:txBody>
      </p:sp>
      <p:sp>
        <p:nvSpPr>
          <p:cNvPr id="373" name="Google Shape;373;p36"/>
          <p:cNvSpPr txBox="1"/>
          <p:nvPr/>
        </p:nvSpPr>
        <p:spPr>
          <a:xfrm>
            <a:off x="346747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02.</a:t>
            </a:r>
            <a:endParaRPr sz="700"/>
          </a:p>
        </p:txBody>
      </p:sp>
      <p:sp>
        <p:nvSpPr>
          <p:cNvPr id="374" name="Google Shape;374;p36"/>
          <p:cNvSpPr txBox="1"/>
          <p:nvPr/>
        </p:nvSpPr>
        <p:spPr>
          <a:xfrm>
            <a:off x="60703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03.</a:t>
            </a:r>
            <a:endParaRPr sz="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378" name="Shape 378"/>
        <p:cNvGrpSpPr/>
        <p:nvPr/>
      </p:nvGrpSpPr>
      <p:grpSpPr>
        <a:xfrm>
          <a:off x="0" y="0"/>
          <a:ext cx="0" cy="0"/>
          <a:chOff x="0" y="0"/>
          <a:chExt cx="0" cy="0"/>
        </a:xfrm>
      </p:grpSpPr>
      <p:sp>
        <p:nvSpPr>
          <p:cNvPr id="379" name="Google Shape;379;p37"/>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380" name="Google Shape;380;p37"/>
          <p:cNvGrpSpPr/>
          <p:nvPr/>
        </p:nvGrpSpPr>
        <p:grpSpPr>
          <a:xfrm>
            <a:off x="7721051" y="4326880"/>
            <a:ext cx="605409" cy="495647"/>
            <a:chOff x="0" y="-76200"/>
            <a:chExt cx="423600" cy="346800"/>
          </a:xfrm>
        </p:grpSpPr>
        <p:sp>
          <p:nvSpPr>
            <p:cNvPr id="381" name="Google Shape;381;p37"/>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82" name="Google Shape;382;p37"/>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83" name="Google Shape;383;p37"/>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384" name="Google Shape;384;p37"/>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385" name="Google Shape;385;p37"/>
          <p:cNvPicPr preferRelativeResize="0"/>
          <p:nvPr/>
        </p:nvPicPr>
        <p:blipFill>
          <a:blip r:embed="rId5">
            <a:alphaModFix/>
          </a:blip>
          <a:stretch>
            <a:fillRect/>
          </a:stretch>
        </p:blipFill>
        <p:spPr>
          <a:xfrm>
            <a:off x="1191262" y="952375"/>
            <a:ext cx="6761475" cy="3414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389" name="Shape 389"/>
        <p:cNvGrpSpPr/>
        <p:nvPr/>
      </p:nvGrpSpPr>
      <p:grpSpPr>
        <a:xfrm>
          <a:off x="0" y="0"/>
          <a:ext cx="0" cy="0"/>
          <a:chOff x="0" y="0"/>
          <a:chExt cx="0" cy="0"/>
        </a:xfrm>
      </p:grpSpPr>
      <p:grpSp>
        <p:nvGrpSpPr>
          <p:cNvPr id="390" name="Google Shape;390;p38"/>
          <p:cNvGrpSpPr/>
          <p:nvPr/>
        </p:nvGrpSpPr>
        <p:grpSpPr>
          <a:xfrm>
            <a:off x="693727" y="2571750"/>
            <a:ext cx="2393814" cy="3489533"/>
            <a:chOff x="0" y="0"/>
            <a:chExt cx="1260964" cy="1838144"/>
          </a:xfrm>
        </p:grpSpPr>
        <p:sp>
          <p:nvSpPr>
            <p:cNvPr id="391" name="Google Shape;391;p38"/>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92" name="Google Shape;392;p38"/>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93" name="Google Shape;393;p38"/>
          <p:cNvGrpSpPr/>
          <p:nvPr/>
        </p:nvGrpSpPr>
        <p:grpSpPr>
          <a:xfrm>
            <a:off x="3296577" y="2571750"/>
            <a:ext cx="2393814" cy="3489533"/>
            <a:chOff x="0" y="0"/>
            <a:chExt cx="1260964" cy="1838144"/>
          </a:xfrm>
        </p:grpSpPr>
        <p:sp>
          <p:nvSpPr>
            <p:cNvPr id="394" name="Google Shape;394;p38"/>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95" name="Google Shape;395;p38"/>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96" name="Google Shape;396;p38"/>
          <p:cNvGrpSpPr/>
          <p:nvPr/>
        </p:nvGrpSpPr>
        <p:grpSpPr>
          <a:xfrm>
            <a:off x="5899427" y="2571750"/>
            <a:ext cx="2393814" cy="3489533"/>
            <a:chOff x="0" y="0"/>
            <a:chExt cx="1260964" cy="1838144"/>
          </a:xfrm>
        </p:grpSpPr>
        <p:sp>
          <p:nvSpPr>
            <p:cNvPr id="397" name="Google Shape;397;p38"/>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98" name="Google Shape;398;p38"/>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99" name="Google Shape;399;p38"/>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400" name="Google Shape;400;p38"/>
          <p:cNvSpPr txBox="1"/>
          <p:nvPr/>
        </p:nvSpPr>
        <p:spPr>
          <a:xfrm>
            <a:off x="693726" y="869120"/>
            <a:ext cx="2256300" cy="11844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700">
                <a:solidFill>
                  <a:srgbClr val="AACD3A"/>
                </a:solidFill>
                <a:latin typeface="Montserrat"/>
                <a:ea typeface="Montserrat"/>
                <a:cs typeface="Montserrat"/>
                <a:sym typeface="Montserrat"/>
              </a:rPr>
              <a:t>Data Sources / Generation</a:t>
            </a:r>
            <a:endParaRPr sz="700"/>
          </a:p>
        </p:txBody>
      </p:sp>
      <p:sp>
        <p:nvSpPr>
          <p:cNvPr id="401" name="Google Shape;401;p38"/>
          <p:cNvSpPr txBox="1"/>
          <p:nvPr/>
        </p:nvSpPr>
        <p:spPr>
          <a:xfrm>
            <a:off x="1840733" y="2912641"/>
            <a:ext cx="12468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Structured Data</a:t>
            </a:r>
            <a:endParaRPr sz="700"/>
          </a:p>
        </p:txBody>
      </p:sp>
      <p:sp>
        <p:nvSpPr>
          <p:cNvPr id="402" name="Google Shape;402;p38"/>
          <p:cNvSpPr txBox="1"/>
          <p:nvPr/>
        </p:nvSpPr>
        <p:spPr>
          <a:xfrm>
            <a:off x="4443583" y="2836441"/>
            <a:ext cx="1246800" cy="7896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Semi-</a:t>
            </a:r>
            <a:endParaRPr sz="1800">
              <a:solidFill>
                <a:srgbClr val="133137"/>
              </a:solidFill>
              <a:latin typeface="Montserrat"/>
              <a:ea typeface="Montserrat"/>
              <a:cs typeface="Montserrat"/>
              <a:sym typeface="Montserrat"/>
            </a:endParaRPr>
          </a:p>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Structured Data</a:t>
            </a:r>
            <a:endParaRPr sz="700"/>
          </a:p>
        </p:txBody>
      </p:sp>
      <p:sp>
        <p:nvSpPr>
          <p:cNvPr id="403" name="Google Shape;403;p38"/>
          <p:cNvSpPr txBox="1"/>
          <p:nvPr/>
        </p:nvSpPr>
        <p:spPr>
          <a:xfrm>
            <a:off x="6771425" y="2912650"/>
            <a:ext cx="15795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Unstructured Data</a:t>
            </a:r>
            <a:endParaRPr sz="700"/>
          </a:p>
        </p:txBody>
      </p:sp>
      <p:sp>
        <p:nvSpPr>
          <p:cNvPr id="404" name="Google Shape;404;p38"/>
          <p:cNvSpPr txBox="1"/>
          <p:nvPr/>
        </p:nvSpPr>
        <p:spPr>
          <a:xfrm>
            <a:off x="5735083" y="778632"/>
            <a:ext cx="2894700" cy="14250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800">
                <a:solidFill>
                  <a:srgbClr val="FFFFFF"/>
                </a:solidFill>
                <a:latin typeface="Montserrat"/>
                <a:ea typeface="Montserrat"/>
                <a:cs typeface="Montserrat"/>
                <a:sym typeface="Montserrat"/>
              </a:rPr>
              <a:t>Data generation is the process of creating and collecting data through various techniques and methodologies.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lang="en" sz="800">
                <a:solidFill>
                  <a:srgbClr val="FFFFFF"/>
                </a:solidFill>
                <a:latin typeface="Montserrat"/>
                <a:ea typeface="Montserrat"/>
                <a:cs typeface="Montserrat"/>
                <a:sym typeface="Montserrat"/>
              </a:rPr>
              <a:t>Data engineers need to understand how source systems work, how they generate data, the frequency and velocity of the data, and the variety of data</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lang="en" sz="800">
                <a:solidFill>
                  <a:srgbClr val="FFFFFF"/>
                </a:solidFill>
                <a:latin typeface="Montserrat"/>
                <a:ea typeface="Montserrat"/>
                <a:cs typeface="Montserrat"/>
                <a:sym typeface="Montserrat"/>
              </a:rPr>
              <a:t>they generate.</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p:txBody>
      </p:sp>
      <p:sp>
        <p:nvSpPr>
          <p:cNvPr id="405" name="Google Shape;405;p38"/>
          <p:cNvSpPr txBox="1"/>
          <p:nvPr/>
        </p:nvSpPr>
        <p:spPr>
          <a:xfrm>
            <a:off x="1199788" y="3649963"/>
            <a:ext cx="1887900" cy="16107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Data that is organized into predefined formats such as tables, with rows and columns.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Examples: SQL databases, spreadsheets.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Characteristics: Easily searchable, well-defined schema.</a:t>
            </a:r>
            <a:endParaRPr sz="800">
              <a:solidFill>
                <a:srgbClr val="FFFFFF"/>
              </a:solidFill>
              <a:latin typeface="Montserrat"/>
              <a:ea typeface="Montserrat"/>
              <a:cs typeface="Montserrat"/>
              <a:sym typeface="Montserrat"/>
            </a:endParaRPr>
          </a:p>
        </p:txBody>
      </p:sp>
      <p:sp>
        <p:nvSpPr>
          <p:cNvPr id="406" name="Google Shape;406;p38"/>
          <p:cNvSpPr txBox="1"/>
          <p:nvPr/>
        </p:nvSpPr>
        <p:spPr>
          <a:xfrm>
            <a:off x="3802639" y="3649963"/>
            <a:ext cx="1887900" cy="142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Data that does not conform to a rigid schema but still has some organizational properties.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Examples: JSON, XML.</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Characteristics: Flexible schema, often hierarchical.</a:t>
            </a:r>
            <a:endParaRPr sz="800">
              <a:solidFill>
                <a:srgbClr val="FFFFFF"/>
              </a:solidFill>
              <a:latin typeface="Montserrat"/>
              <a:ea typeface="Montserrat"/>
              <a:cs typeface="Montserrat"/>
              <a:sym typeface="Montserrat"/>
            </a:endParaRPr>
          </a:p>
        </p:txBody>
      </p:sp>
      <p:sp>
        <p:nvSpPr>
          <p:cNvPr id="407" name="Google Shape;407;p38"/>
          <p:cNvSpPr txBox="1"/>
          <p:nvPr/>
        </p:nvSpPr>
        <p:spPr>
          <a:xfrm>
            <a:off x="6404813" y="3649963"/>
            <a:ext cx="1887900" cy="142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Data that lacks a predefined format or structure.</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Text documents, images, videos, social media posts.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Requires advanced processing techniques for analysis.</a:t>
            </a:r>
            <a:endParaRPr sz="800">
              <a:solidFill>
                <a:srgbClr val="FFFFFF"/>
              </a:solidFill>
              <a:latin typeface="Montserrat"/>
              <a:ea typeface="Montserrat"/>
              <a:cs typeface="Montserrat"/>
              <a:sym typeface="Montserrat"/>
            </a:endParaRPr>
          </a:p>
        </p:txBody>
      </p:sp>
      <p:sp>
        <p:nvSpPr>
          <p:cNvPr id="408" name="Google Shape;408;p38"/>
          <p:cNvSpPr txBox="1"/>
          <p:nvPr/>
        </p:nvSpPr>
        <p:spPr>
          <a:xfrm>
            <a:off x="8646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01.</a:t>
            </a:r>
            <a:endParaRPr sz="700"/>
          </a:p>
        </p:txBody>
      </p:sp>
      <p:sp>
        <p:nvSpPr>
          <p:cNvPr id="409" name="Google Shape;409;p38"/>
          <p:cNvSpPr txBox="1"/>
          <p:nvPr/>
        </p:nvSpPr>
        <p:spPr>
          <a:xfrm>
            <a:off x="346747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02.</a:t>
            </a:r>
            <a:endParaRPr sz="700"/>
          </a:p>
        </p:txBody>
      </p:sp>
      <p:sp>
        <p:nvSpPr>
          <p:cNvPr id="410" name="Google Shape;410;p38"/>
          <p:cNvSpPr txBox="1"/>
          <p:nvPr/>
        </p:nvSpPr>
        <p:spPr>
          <a:xfrm>
            <a:off x="60703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03.</a:t>
            </a:r>
            <a:endParaRPr sz="700"/>
          </a:p>
        </p:txBody>
      </p:sp>
      <p:pic>
        <p:nvPicPr>
          <p:cNvPr id="411" name="Google Shape;411;p38"/>
          <p:cNvPicPr preferRelativeResize="0"/>
          <p:nvPr/>
        </p:nvPicPr>
        <p:blipFill>
          <a:blip r:embed="rId4">
            <a:alphaModFix/>
          </a:blip>
          <a:stretch>
            <a:fillRect/>
          </a:stretch>
        </p:blipFill>
        <p:spPr>
          <a:xfrm>
            <a:off x="1199800" y="5332050"/>
            <a:ext cx="1415025" cy="692096"/>
          </a:xfrm>
          <a:prstGeom prst="rect">
            <a:avLst/>
          </a:prstGeom>
          <a:noFill/>
          <a:ln>
            <a:noFill/>
          </a:ln>
        </p:spPr>
      </p:pic>
      <p:pic>
        <p:nvPicPr>
          <p:cNvPr id="412" name="Google Shape;412;p38"/>
          <p:cNvPicPr preferRelativeResize="0"/>
          <p:nvPr/>
        </p:nvPicPr>
        <p:blipFill>
          <a:blip r:embed="rId5">
            <a:alphaModFix/>
          </a:blip>
          <a:stretch>
            <a:fillRect/>
          </a:stretch>
        </p:blipFill>
        <p:spPr>
          <a:xfrm>
            <a:off x="3802650" y="5082777"/>
            <a:ext cx="1415025" cy="929698"/>
          </a:xfrm>
          <a:prstGeom prst="rect">
            <a:avLst/>
          </a:prstGeom>
          <a:noFill/>
          <a:ln>
            <a:noFill/>
          </a:ln>
        </p:spPr>
      </p:pic>
      <p:sp>
        <p:nvSpPr>
          <p:cNvPr id="413" name="Google Shape;413;p38"/>
          <p:cNvSpPr/>
          <p:nvPr/>
        </p:nvSpPr>
        <p:spPr>
          <a:xfrm>
            <a:off x="6520225" y="5332200"/>
            <a:ext cx="1246800" cy="377400"/>
          </a:xfrm>
          <a:prstGeom prst="rect">
            <a:avLst/>
          </a:prstGeom>
          <a:solidFill>
            <a:srgbClr val="05192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414" name="Google Shape;414;p38"/>
          <p:cNvSpPr/>
          <p:nvPr/>
        </p:nvSpPr>
        <p:spPr>
          <a:xfrm>
            <a:off x="6545375" y="5359938"/>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418" name="Shape 418"/>
        <p:cNvGrpSpPr/>
        <p:nvPr/>
      </p:nvGrpSpPr>
      <p:grpSpPr>
        <a:xfrm>
          <a:off x="0" y="0"/>
          <a:ext cx="0" cy="0"/>
          <a:chOff x="0" y="0"/>
          <a:chExt cx="0" cy="0"/>
        </a:xfrm>
      </p:grpSpPr>
      <p:grpSp>
        <p:nvGrpSpPr>
          <p:cNvPr id="419" name="Google Shape;419;p39"/>
          <p:cNvGrpSpPr/>
          <p:nvPr/>
        </p:nvGrpSpPr>
        <p:grpSpPr>
          <a:xfrm>
            <a:off x="943938" y="2265577"/>
            <a:ext cx="3309061" cy="4727052"/>
            <a:chOff x="0" y="0"/>
            <a:chExt cx="1743079" cy="2490019"/>
          </a:xfrm>
        </p:grpSpPr>
        <p:sp>
          <p:nvSpPr>
            <p:cNvPr id="420" name="Google Shape;420;p39"/>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21" name="Google Shape;421;p39"/>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22" name="Google Shape;422;p39"/>
          <p:cNvSpPr/>
          <p:nvPr/>
        </p:nvSpPr>
        <p:spPr>
          <a:xfrm>
            <a:off x="1184252" y="2528888"/>
            <a:ext cx="497581" cy="497581"/>
          </a:xfrm>
          <a:custGeom>
            <a:rect b="b" l="l" r="r" t="t"/>
            <a:pathLst>
              <a:path extrusionOk="0" h="995161" w="995161">
                <a:moveTo>
                  <a:pt x="0" y="0"/>
                </a:moveTo>
                <a:lnTo>
                  <a:pt x="995161" y="0"/>
                </a:lnTo>
                <a:lnTo>
                  <a:pt x="995161" y="995161"/>
                </a:lnTo>
                <a:lnTo>
                  <a:pt x="0" y="995161"/>
                </a:lnTo>
                <a:lnTo>
                  <a:pt x="0" y="0"/>
                </a:lnTo>
                <a:close/>
              </a:path>
            </a:pathLst>
          </a:custGeom>
          <a:blipFill rotWithShape="1">
            <a:blip r:embed="rId3">
              <a:alphaModFix/>
            </a:blip>
            <a:stretch>
              <a:fillRect b="0" l="0" r="0" t="0"/>
            </a:stretch>
          </a:blipFill>
          <a:ln>
            <a:noFill/>
          </a:ln>
        </p:spPr>
      </p:sp>
      <p:grpSp>
        <p:nvGrpSpPr>
          <p:cNvPr id="423" name="Google Shape;423;p39"/>
          <p:cNvGrpSpPr/>
          <p:nvPr/>
        </p:nvGrpSpPr>
        <p:grpSpPr>
          <a:xfrm>
            <a:off x="3086960" y="1686791"/>
            <a:ext cx="3309061" cy="4727052"/>
            <a:chOff x="0" y="0"/>
            <a:chExt cx="1743079" cy="2490019"/>
          </a:xfrm>
        </p:grpSpPr>
        <p:sp>
          <p:nvSpPr>
            <p:cNvPr id="424" name="Google Shape;424;p39"/>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29F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25" name="Google Shape;425;p39"/>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426" name="Google Shape;426;p39"/>
          <p:cNvGrpSpPr/>
          <p:nvPr/>
        </p:nvGrpSpPr>
        <p:grpSpPr>
          <a:xfrm>
            <a:off x="6037869" y="1096289"/>
            <a:ext cx="3309061" cy="4727052"/>
            <a:chOff x="0" y="0"/>
            <a:chExt cx="1743079" cy="2490019"/>
          </a:xfrm>
        </p:grpSpPr>
        <p:sp>
          <p:nvSpPr>
            <p:cNvPr id="427" name="Google Shape;427;p39"/>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FFF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28" name="Google Shape;428;p39"/>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29" name="Google Shape;429;p39"/>
          <p:cNvSpPr/>
          <p:nvPr/>
        </p:nvSpPr>
        <p:spPr>
          <a:xfrm>
            <a:off x="6322667" y="1533525"/>
            <a:ext cx="497681" cy="497681"/>
          </a:xfrm>
          <a:custGeom>
            <a:rect b="b" l="l" r="r" t="t"/>
            <a:pathLst>
              <a:path extrusionOk="0" h="995362" w="995362">
                <a:moveTo>
                  <a:pt x="0" y="0"/>
                </a:moveTo>
                <a:lnTo>
                  <a:pt x="995363" y="0"/>
                </a:lnTo>
                <a:lnTo>
                  <a:pt x="995363" y="995362"/>
                </a:lnTo>
                <a:lnTo>
                  <a:pt x="0" y="995362"/>
                </a:lnTo>
                <a:lnTo>
                  <a:pt x="0" y="0"/>
                </a:lnTo>
                <a:close/>
              </a:path>
            </a:pathLst>
          </a:custGeom>
          <a:blipFill rotWithShape="1">
            <a:blip r:embed="rId4">
              <a:alphaModFix/>
            </a:blip>
            <a:stretch>
              <a:fillRect b="0" l="0" r="0" t="0"/>
            </a:stretch>
          </a:blipFill>
          <a:ln>
            <a:noFill/>
          </a:ln>
        </p:spPr>
      </p:sp>
      <p:sp>
        <p:nvSpPr>
          <p:cNvPr id="430" name="Google Shape;430;p39"/>
          <p:cNvSpPr/>
          <p:nvPr/>
        </p:nvSpPr>
        <p:spPr>
          <a:xfrm>
            <a:off x="3363697" y="2031206"/>
            <a:ext cx="497681" cy="497681"/>
          </a:xfrm>
          <a:custGeom>
            <a:rect b="b" l="l" r="r" t="t"/>
            <a:pathLst>
              <a:path extrusionOk="0" h="995362" w="995362">
                <a:moveTo>
                  <a:pt x="0" y="0"/>
                </a:moveTo>
                <a:lnTo>
                  <a:pt x="995362" y="0"/>
                </a:lnTo>
                <a:lnTo>
                  <a:pt x="995362" y="995363"/>
                </a:lnTo>
                <a:lnTo>
                  <a:pt x="0" y="995363"/>
                </a:lnTo>
                <a:lnTo>
                  <a:pt x="0" y="0"/>
                </a:lnTo>
                <a:close/>
              </a:path>
            </a:pathLst>
          </a:custGeom>
          <a:blipFill rotWithShape="1">
            <a:blip r:embed="rId5">
              <a:alphaModFix/>
            </a:blip>
            <a:stretch>
              <a:fillRect b="0" l="0" r="0" t="0"/>
            </a:stretch>
          </a:blipFill>
          <a:ln>
            <a:noFill/>
          </a:ln>
        </p:spPr>
      </p:sp>
      <p:sp>
        <p:nvSpPr>
          <p:cNvPr id="431" name="Google Shape;431;p39"/>
          <p:cNvSpPr txBox="1"/>
          <p:nvPr/>
        </p:nvSpPr>
        <p:spPr>
          <a:xfrm>
            <a:off x="363840" y="388649"/>
            <a:ext cx="3460800" cy="3657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2500">
                <a:solidFill>
                  <a:srgbClr val="AACD3A"/>
                </a:solidFill>
                <a:latin typeface="Montserrat Medium"/>
                <a:ea typeface="Montserrat Medium"/>
                <a:cs typeface="Montserrat Medium"/>
                <a:sym typeface="Montserrat Medium"/>
              </a:rPr>
              <a:t>Data Ingestion</a:t>
            </a:r>
            <a:endParaRPr sz="700"/>
          </a:p>
        </p:txBody>
      </p:sp>
      <p:sp>
        <p:nvSpPr>
          <p:cNvPr id="432" name="Google Shape;432;p39"/>
          <p:cNvSpPr txBox="1"/>
          <p:nvPr/>
        </p:nvSpPr>
        <p:spPr>
          <a:xfrm>
            <a:off x="363840" y="837011"/>
            <a:ext cx="2484300" cy="366600"/>
          </a:xfrm>
          <a:prstGeom prst="rect">
            <a:avLst/>
          </a:prstGeom>
          <a:noFill/>
          <a:ln>
            <a:noFill/>
          </a:ln>
        </p:spPr>
        <p:txBody>
          <a:bodyPr anchorCtr="0" anchor="t" bIns="0" lIns="0" spcFirstLastPara="1" rIns="0" wrap="square" tIns="0">
            <a:spAutoFit/>
          </a:bodyPr>
          <a:lstStyle/>
          <a:p>
            <a:pPr indent="0" lvl="0" marL="0" marR="0" rtl="0" algn="l">
              <a:lnSpc>
                <a:spcPct val="120072"/>
              </a:lnSpc>
              <a:spcBef>
                <a:spcPts val="0"/>
              </a:spcBef>
              <a:spcAft>
                <a:spcPts val="0"/>
              </a:spcAft>
              <a:buNone/>
            </a:pPr>
            <a:r>
              <a:rPr lang="en" sz="700">
                <a:solidFill>
                  <a:srgbClr val="FFFFFF"/>
                </a:solidFill>
                <a:latin typeface="Montserrat"/>
                <a:ea typeface="Montserrat"/>
                <a:cs typeface="Montserrat"/>
                <a:sym typeface="Montserrat"/>
              </a:rPr>
              <a:t>Data ingestion refers to the tools and processes used to collect data from various sources and move it to a target destination.</a:t>
            </a:r>
            <a:endParaRPr sz="700"/>
          </a:p>
        </p:txBody>
      </p:sp>
      <p:sp>
        <p:nvSpPr>
          <p:cNvPr id="433" name="Google Shape;433;p39"/>
          <p:cNvSpPr txBox="1"/>
          <p:nvPr/>
        </p:nvSpPr>
        <p:spPr>
          <a:xfrm>
            <a:off x="1161215" y="3227106"/>
            <a:ext cx="1559400" cy="160800"/>
          </a:xfrm>
          <a:prstGeom prst="rect">
            <a:avLst/>
          </a:prstGeom>
          <a:noFill/>
          <a:ln>
            <a:noFill/>
          </a:ln>
        </p:spPr>
        <p:txBody>
          <a:bodyPr anchorCtr="0" anchor="t" bIns="0" lIns="0" spcFirstLastPara="1" rIns="0" wrap="square" tIns="0">
            <a:spAutoFit/>
          </a:bodyPr>
          <a:lstStyle/>
          <a:p>
            <a:pPr indent="0" lvl="0" marL="0" marR="0" rtl="0" algn="l">
              <a:lnSpc>
                <a:spcPct val="95011"/>
              </a:lnSpc>
              <a:spcBef>
                <a:spcPts val="0"/>
              </a:spcBef>
              <a:spcAft>
                <a:spcPts val="0"/>
              </a:spcAft>
              <a:buNone/>
            </a:pPr>
            <a:r>
              <a:rPr lang="en" sz="1100">
                <a:solidFill>
                  <a:srgbClr val="133137"/>
                </a:solidFill>
                <a:latin typeface="Montserrat Medium"/>
                <a:ea typeface="Montserrat Medium"/>
                <a:cs typeface="Montserrat Medium"/>
                <a:sym typeface="Montserrat Medium"/>
              </a:rPr>
              <a:t>Batch Processing</a:t>
            </a:r>
            <a:endParaRPr sz="700"/>
          </a:p>
        </p:txBody>
      </p:sp>
      <p:sp>
        <p:nvSpPr>
          <p:cNvPr id="434" name="Google Shape;434;p39"/>
          <p:cNvSpPr txBox="1"/>
          <p:nvPr/>
        </p:nvSpPr>
        <p:spPr>
          <a:xfrm>
            <a:off x="1161215" y="3463536"/>
            <a:ext cx="1866000" cy="471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900">
                <a:solidFill>
                  <a:srgbClr val="FFFFFF"/>
                </a:solidFill>
                <a:latin typeface="Montserrat"/>
                <a:ea typeface="Montserrat"/>
                <a:cs typeface="Montserrat"/>
                <a:sym typeface="Montserrat"/>
              </a:rPr>
              <a:t>Collecting and processing data in large volumes at scheduled intervals.</a:t>
            </a:r>
            <a:endParaRPr b="0" i="0" sz="900" u="none" cap="none" strike="noStrike">
              <a:solidFill>
                <a:srgbClr val="FFFFFF"/>
              </a:solidFill>
              <a:latin typeface="Montserrat"/>
              <a:ea typeface="Montserrat"/>
              <a:cs typeface="Montserrat"/>
              <a:sym typeface="Montserrat"/>
            </a:endParaRPr>
          </a:p>
        </p:txBody>
      </p:sp>
      <p:grpSp>
        <p:nvGrpSpPr>
          <p:cNvPr id="435" name="Google Shape;435;p39"/>
          <p:cNvGrpSpPr/>
          <p:nvPr/>
        </p:nvGrpSpPr>
        <p:grpSpPr>
          <a:xfrm>
            <a:off x="3363697" y="2818744"/>
            <a:ext cx="2203088" cy="654858"/>
            <a:chOff x="0" y="66675"/>
            <a:chExt cx="5874900" cy="1746289"/>
          </a:xfrm>
        </p:grpSpPr>
        <p:sp>
          <p:nvSpPr>
            <p:cNvPr id="436" name="Google Shape;436;p39"/>
            <p:cNvSpPr txBox="1"/>
            <p:nvPr/>
          </p:nvSpPr>
          <p:spPr>
            <a:xfrm>
              <a:off x="0" y="66675"/>
              <a:ext cx="4909500" cy="506700"/>
            </a:xfrm>
            <a:prstGeom prst="rect">
              <a:avLst/>
            </a:prstGeom>
            <a:noFill/>
            <a:ln>
              <a:noFill/>
            </a:ln>
          </p:spPr>
          <p:txBody>
            <a:bodyPr anchorCtr="0" anchor="t" bIns="0" lIns="0" spcFirstLastPara="1" rIns="0" wrap="square" tIns="0">
              <a:spAutoFit/>
            </a:bodyPr>
            <a:lstStyle/>
            <a:p>
              <a:pPr indent="0" lvl="0" marL="0" marR="0" rtl="0" algn="l">
                <a:lnSpc>
                  <a:spcPct val="94977"/>
                </a:lnSpc>
                <a:spcBef>
                  <a:spcPts val="0"/>
                </a:spcBef>
                <a:spcAft>
                  <a:spcPts val="0"/>
                </a:spcAft>
                <a:buNone/>
              </a:pPr>
              <a:r>
                <a:rPr lang="en" sz="1300">
                  <a:solidFill>
                    <a:srgbClr val="AACD3A"/>
                  </a:solidFill>
                  <a:latin typeface="Montserrat Medium"/>
                  <a:ea typeface="Montserrat Medium"/>
                  <a:cs typeface="Montserrat Medium"/>
                  <a:sym typeface="Montserrat Medium"/>
                </a:rPr>
                <a:t>Real-Time Streaming</a:t>
              </a:r>
              <a:endParaRPr sz="700"/>
            </a:p>
          </p:txBody>
        </p:sp>
        <p:sp>
          <p:nvSpPr>
            <p:cNvPr id="437" name="Google Shape;437;p39"/>
            <p:cNvSpPr txBox="1"/>
            <p:nvPr/>
          </p:nvSpPr>
          <p:spPr>
            <a:xfrm>
              <a:off x="0" y="819364"/>
              <a:ext cx="5874900" cy="993600"/>
            </a:xfrm>
            <a:prstGeom prst="rect">
              <a:avLst/>
            </a:prstGeom>
            <a:noFill/>
            <a:ln>
              <a:noFill/>
            </a:ln>
          </p:spPr>
          <p:txBody>
            <a:bodyPr anchorCtr="0" anchor="t" bIns="0" lIns="0" spcFirstLastPara="1" rIns="0" wrap="square" tIns="0">
              <a:spAutoFit/>
            </a:bodyPr>
            <a:lstStyle/>
            <a:p>
              <a:pPr indent="0" lvl="0" marL="0" marR="0" rtl="0" algn="l">
                <a:lnSpc>
                  <a:spcPct val="120037"/>
                </a:lnSpc>
                <a:spcBef>
                  <a:spcPts val="0"/>
                </a:spcBef>
                <a:spcAft>
                  <a:spcPts val="0"/>
                </a:spcAft>
                <a:buNone/>
              </a:pPr>
              <a:r>
                <a:rPr lang="en" sz="1100">
                  <a:solidFill>
                    <a:srgbClr val="133137"/>
                  </a:solidFill>
                  <a:latin typeface="Montserrat"/>
                  <a:ea typeface="Montserrat"/>
                  <a:cs typeface="Montserrat"/>
                  <a:sym typeface="Montserrat"/>
                </a:rPr>
                <a:t>Continuously processing data as it is generated.</a:t>
              </a:r>
              <a:endParaRPr b="0" i="0" sz="1100" u="none" cap="none" strike="noStrike">
                <a:solidFill>
                  <a:srgbClr val="133137"/>
                </a:solidFill>
                <a:latin typeface="Montserrat"/>
                <a:ea typeface="Montserrat"/>
                <a:cs typeface="Montserrat"/>
                <a:sym typeface="Montserrat"/>
              </a:endParaRPr>
            </a:p>
          </p:txBody>
        </p:sp>
      </p:grpSp>
      <p:grpSp>
        <p:nvGrpSpPr>
          <p:cNvPr id="438" name="Google Shape;438;p39"/>
          <p:cNvGrpSpPr/>
          <p:nvPr/>
        </p:nvGrpSpPr>
        <p:grpSpPr>
          <a:xfrm>
            <a:off x="6322675" y="2305050"/>
            <a:ext cx="2821524" cy="1082393"/>
            <a:chOff x="0" y="66675"/>
            <a:chExt cx="5806800" cy="2886380"/>
          </a:xfrm>
        </p:grpSpPr>
        <p:sp>
          <p:nvSpPr>
            <p:cNvPr id="439" name="Google Shape;439;p39"/>
            <p:cNvSpPr txBox="1"/>
            <p:nvPr/>
          </p:nvSpPr>
          <p:spPr>
            <a:xfrm>
              <a:off x="0" y="66675"/>
              <a:ext cx="4852500" cy="5070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1300">
                  <a:solidFill>
                    <a:srgbClr val="AACD3A"/>
                  </a:solidFill>
                  <a:latin typeface="Montserrat Medium"/>
                  <a:ea typeface="Montserrat Medium"/>
                  <a:cs typeface="Montserrat Medium"/>
                  <a:sym typeface="Montserrat Medium"/>
                </a:rPr>
                <a:t>Comparison </a:t>
              </a:r>
              <a:endParaRPr sz="700"/>
            </a:p>
          </p:txBody>
        </p:sp>
        <p:sp>
          <p:nvSpPr>
            <p:cNvPr id="440" name="Google Shape;440;p39"/>
            <p:cNvSpPr txBox="1"/>
            <p:nvPr/>
          </p:nvSpPr>
          <p:spPr>
            <a:xfrm>
              <a:off x="0" y="809855"/>
              <a:ext cx="5806800" cy="2143200"/>
            </a:xfrm>
            <a:prstGeom prst="rect">
              <a:avLst/>
            </a:prstGeom>
            <a:noFill/>
            <a:ln>
              <a:noFill/>
            </a:ln>
          </p:spPr>
          <p:txBody>
            <a:bodyPr anchorCtr="0" anchor="t" bIns="0" lIns="0" spcFirstLastPara="1" rIns="0" wrap="square" tIns="0">
              <a:spAutoFit/>
            </a:bodyPr>
            <a:lstStyle/>
            <a:p>
              <a:pPr indent="0" lvl="0" marL="0" marR="0" rtl="0" algn="l">
                <a:lnSpc>
                  <a:spcPct val="120038"/>
                </a:lnSpc>
                <a:spcBef>
                  <a:spcPts val="0"/>
                </a:spcBef>
                <a:spcAft>
                  <a:spcPts val="0"/>
                </a:spcAft>
                <a:buNone/>
              </a:pPr>
              <a:r>
                <a:rPr b="1" lang="en" sz="900">
                  <a:solidFill>
                    <a:srgbClr val="133137"/>
                  </a:solidFill>
                  <a:latin typeface="Montserrat"/>
                  <a:ea typeface="Montserrat"/>
                  <a:cs typeface="Montserrat"/>
                  <a:sym typeface="Montserrat"/>
                </a:rPr>
                <a:t>Latency:</a:t>
              </a:r>
              <a:endParaRPr b="1"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Clr>
                  <a:schemeClr val="dk1"/>
                </a:buClr>
                <a:buSzPts val="1100"/>
                <a:buFont typeface="Arial"/>
                <a:buNone/>
              </a:pPr>
              <a:r>
                <a:rPr lang="en" sz="900">
                  <a:solidFill>
                    <a:srgbClr val="133137"/>
                  </a:solidFill>
                  <a:latin typeface="Montserrat"/>
                  <a:ea typeface="Montserrat"/>
                  <a:cs typeface="Montserrat"/>
                  <a:sym typeface="Montserrat"/>
                </a:rPr>
                <a:t>Batch: High latency due to scheduled intervals.</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Clr>
                  <a:schemeClr val="dk1"/>
                </a:buClr>
                <a:buSzPts val="1100"/>
                <a:buFont typeface="Arial"/>
                <a:buNone/>
              </a:pPr>
              <a:r>
                <a:rPr lang="en" sz="900">
                  <a:solidFill>
                    <a:srgbClr val="133137"/>
                  </a:solidFill>
                  <a:latin typeface="Montserrat"/>
                  <a:ea typeface="Montserrat"/>
                  <a:cs typeface="Montserrat"/>
                  <a:sym typeface="Montserrat"/>
                </a:rPr>
                <a:t>Real-Time: Low latency with immediate processing</a:t>
              </a:r>
              <a:endParaRPr sz="900">
                <a:solidFill>
                  <a:srgbClr val="133137"/>
                </a:solidFill>
                <a:latin typeface="Montserrat"/>
                <a:ea typeface="Montserrat"/>
                <a:cs typeface="Montserrat"/>
                <a:sym typeface="Montserrat"/>
              </a:endParaRPr>
            </a:p>
            <a:p>
              <a:pPr indent="0" lvl="0" marL="0" marR="0" rtl="0" algn="l">
                <a:lnSpc>
                  <a:spcPct val="120038"/>
                </a:lnSpc>
                <a:spcBef>
                  <a:spcPts val="0"/>
                </a:spcBef>
                <a:spcAft>
                  <a:spcPts val="0"/>
                </a:spcAft>
                <a:buNone/>
              </a:pPr>
              <a:r>
                <a:t/>
              </a:r>
              <a:endParaRPr sz="900">
                <a:solidFill>
                  <a:srgbClr val="133137"/>
                </a:solidFill>
                <a:latin typeface="Montserrat"/>
                <a:ea typeface="Montserrat"/>
                <a:cs typeface="Montserrat"/>
                <a:sym typeface="Montserrat"/>
              </a:endParaRPr>
            </a:p>
          </p:txBody>
        </p:sp>
      </p:grpSp>
      <p:sp>
        <p:nvSpPr>
          <p:cNvPr id="441" name="Google Shape;441;p39"/>
          <p:cNvSpPr txBox="1"/>
          <p:nvPr/>
        </p:nvSpPr>
        <p:spPr>
          <a:xfrm>
            <a:off x="1176853" y="3964782"/>
            <a:ext cx="1834800" cy="1293000"/>
          </a:xfrm>
          <a:prstGeom prst="rect">
            <a:avLst/>
          </a:prstGeom>
          <a:noFill/>
          <a:ln>
            <a:noFill/>
          </a:ln>
        </p:spPr>
        <p:txBody>
          <a:bodyPr anchorCtr="0" anchor="t" bIns="0" lIns="0" spcFirstLastPara="1" rIns="0" wrap="square" tIns="0">
            <a:spAutoFit/>
          </a:bodyPr>
          <a:lstStyle/>
          <a:p>
            <a:pPr indent="0" lvl="0" marL="0" marR="0" rtl="0" algn="l">
              <a:lnSpc>
                <a:spcPct val="110014"/>
              </a:lnSpc>
              <a:spcBef>
                <a:spcPts val="0"/>
              </a:spcBef>
              <a:spcAft>
                <a:spcPts val="0"/>
              </a:spcAft>
              <a:buNone/>
            </a:pPr>
            <a:r>
              <a:rPr b="1" lang="en" sz="700">
                <a:solidFill>
                  <a:srgbClr val="FFFFFF"/>
                </a:solidFill>
                <a:latin typeface="Montserrat"/>
                <a:ea typeface="Montserrat"/>
                <a:cs typeface="Montserrat"/>
                <a:sym typeface="Montserrat"/>
              </a:rPr>
              <a:t>Use Cases:</a:t>
            </a:r>
            <a:r>
              <a:rPr lang="en" sz="700">
                <a:solidFill>
                  <a:srgbClr val="FFFFFF"/>
                </a:solidFill>
                <a:latin typeface="Montserrat"/>
                <a:ea typeface="Montserrat"/>
                <a:cs typeface="Montserrat"/>
                <a:sym typeface="Montserrat"/>
              </a:rPr>
              <a:t> Data warehousing, report generation, ETL processes.</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b="1" lang="en" sz="700">
                <a:solidFill>
                  <a:srgbClr val="FFFFFF"/>
                </a:solidFill>
                <a:latin typeface="Montserrat"/>
                <a:ea typeface="Montserrat"/>
                <a:cs typeface="Montserrat"/>
                <a:sym typeface="Montserrat"/>
              </a:rPr>
              <a:t>Advantages: </a:t>
            </a:r>
            <a:endParaRPr b="1"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lang="en" sz="700">
                <a:solidFill>
                  <a:srgbClr val="FFFFFF"/>
                </a:solidFill>
                <a:latin typeface="Montserrat"/>
                <a:ea typeface="Montserrat"/>
                <a:cs typeface="Montserrat"/>
                <a:sym typeface="Montserrat"/>
              </a:rPr>
              <a:t>Efficient for large volumes of data.</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lang="en" sz="700">
                <a:solidFill>
                  <a:srgbClr val="FFFFFF"/>
                </a:solidFill>
                <a:latin typeface="Montserrat"/>
                <a:ea typeface="Montserrat"/>
                <a:cs typeface="Montserrat"/>
                <a:sym typeface="Montserrat"/>
              </a:rPr>
              <a:t>Can be scheduled during off-peak hours to optimize resource usage.</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b="1" lang="en" sz="700">
                <a:solidFill>
                  <a:srgbClr val="FFFFFF"/>
                </a:solidFill>
                <a:latin typeface="Montserrat"/>
                <a:ea typeface="Montserrat"/>
                <a:cs typeface="Montserrat"/>
                <a:sym typeface="Montserrat"/>
              </a:rPr>
              <a:t>Disadvantages:</a:t>
            </a:r>
            <a:endParaRPr b="1"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lang="en" sz="700">
                <a:solidFill>
                  <a:srgbClr val="FFFFFF"/>
                </a:solidFill>
                <a:latin typeface="Montserrat"/>
                <a:ea typeface="Montserrat"/>
                <a:cs typeface="Montserrat"/>
                <a:sym typeface="Montserrat"/>
              </a:rPr>
              <a:t>Delay in data availability.</a:t>
            </a:r>
            <a:endParaRPr sz="700">
              <a:solidFill>
                <a:srgbClr val="FFFFFF"/>
              </a:solidFill>
              <a:latin typeface="Montserrat"/>
              <a:ea typeface="Montserrat"/>
              <a:cs typeface="Montserrat"/>
              <a:sym typeface="Montserrat"/>
            </a:endParaRPr>
          </a:p>
          <a:p>
            <a:pPr indent="0" lvl="0" marL="0" marR="0" rtl="0" algn="l">
              <a:lnSpc>
                <a:spcPct val="110014"/>
              </a:lnSpc>
              <a:spcBef>
                <a:spcPts val="0"/>
              </a:spcBef>
              <a:spcAft>
                <a:spcPts val="0"/>
              </a:spcAft>
              <a:buNone/>
            </a:pPr>
            <a:r>
              <a:rPr lang="en" sz="700">
                <a:solidFill>
                  <a:srgbClr val="FFFFFF"/>
                </a:solidFill>
                <a:latin typeface="Montserrat"/>
                <a:ea typeface="Montserrat"/>
                <a:cs typeface="Montserrat"/>
                <a:sym typeface="Montserrat"/>
              </a:rPr>
              <a:t>Less suitable for real-time analytics.</a:t>
            </a:r>
            <a:endParaRPr sz="700">
              <a:solidFill>
                <a:srgbClr val="FFFFFF"/>
              </a:solidFill>
              <a:latin typeface="Montserrat"/>
              <a:ea typeface="Montserrat"/>
              <a:cs typeface="Montserrat"/>
              <a:sym typeface="Montserrat"/>
            </a:endParaRPr>
          </a:p>
        </p:txBody>
      </p:sp>
      <p:sp>
        <p:nvSpPr>
          <p:cNvPr id="442" name="Google Shape;442;p39"/>
          <p:cNvSpPr txBox="1"/>
          <p:nvPr/>
        </p:nvSpPr>
        <p:spPr>
          <a:xfrm>
            <a:off x="3382098" y="3568369"/>
            <a:ext cx="2166300" cy="258600"/>
          </a:xfrm>
          <a:prstGeom prst="rect">
            <a:avLst/>
          </a:prstGeom>
          <a:noFill/>
          <a:ln>
            <a:noFill/>
          </a:ln>
        </p:spPr>
        <p:txBody>
          <a:bodyPr anchorCtr="0" anchor="t" bIns="0" lIns="0" spcFirstLastPara="1" rIns="0" wrap="square" tIns="0">
            <a:spAutoFit/>
          </a:bodyPr>
          <a:lstStyle/>
          <a:p>
            <a:pPr indent="0" lvl="0" marL="0" marR="0" rtl="0" algn="l">
              <a:lnSpc>
                <a:spcPct val="109994"/>
              </a:lnSpc>
              <a:spcBef>
                <a:spcPts val="0"/>
              </a:spcBef>
              <a:spcAft>
                <a:spcPts val="0"/>
              </a:spcAft>
              <a:buNone/>
            </a:pPr>
            <a:r>
              <a:rPr b="1" lang="en" sz="800">
                <a:solidFill>
                  <a:srgbClr val="133137"/>
                </a:solidFill>
                <a:latin typeface="Montserrat"/>
                <a:ea typeface="Montserrat"/>
                <a:cs typeface="Montserrat"/>
                <a:sym typeface="Montserrat"/>
              </a:rPr>
              <a:t>Use Cases: </a:t>
            </a:r>
            <a:r>
              <a:rPr lang="en" sz="800">
                <a:solidFill>
                  <a:srgbClr val="133137"/>
                </a:solidFill>
                <a:latin typeface="Montserrat"/>
                <a:ea typeface="Montserrat"/>
                <a:cs typeface="Montserrat"/>
                <a:sym typeface="Montserrat"/>
              </a:rPr>
              <a:t>Real-time analytics, monitoring systems, fraud detection.</a:t>
            </a:r>
            <a:endParaRPr b="0" i="0" sz="800" u="none" cap="none" strike="noStrike">
              <a:solidFill>
                <a:srgbClr val="133137"/>
              </a:solidFill>
              <a:latin typeface="Montserrat"/>
              <a:ea typeface="Montserrat"/>
              <a:cs typeface="Montserrat"/>
              <a:sym typeface="Montserrat"/>
            </a:endParaRPr>
          </a:p>
        </p:txBody>
      </p:sp>
      <p:sp>
        <p:nvSpPr>
          <p:cNvPr id="443" name="Google Shape;443;p39"/>
          <p:cNvSpPr txBox="1"/>
          <p:nvPr/>
        </p:nvSpPr>
        <p:spPr>
          <a:xfrm>
            <a:off x="6359178" y="3373375"/>
            <a:ext cx="2784900" cy="800700"/>
          </a:xfrm>
          <a:prstGeom prst="rect">
            <a:avLst/>
          </a:prstGeom>
          <a:noFill/>
          <a:ln>
            <a:noFill/>
          </a:ln>
        </p:spPr>
        <p:txBody>
          <a:bodyPr anchorCtr="0" anchor="t" bIns="0" lIns="0" spcFirstLastPara="1" rIns="0" wrap="square" tIns="0">
            <a:spAutoFit/>
          </a:bodyPr>
          <a:lstStyle/>
          <a:p>
            <a:pPr indent="0" lvl="0" marL="0" rtl="0" algn="l">
              <a:lnSpc>
                <a:spcPct val="110055"/>
              </a:lnSpc>
              <a:spcBef>
                <a:spcPts val="0"/>
              </a:spcBef>
              <a:spcAft>
                <a:spcPts val="0"/>
              </a:spcAft>
              <a:buClr>
                <a:schemeClr val="dk1"/>
              </a:buClr>
              <a:buSzPts val="1100"/>
              <a:buFont typeface="Arial"/>
              <a:buNone/>
            </a:pPr>
            <a:r>
              <a:rPr b="1" lang="en" sz="800">
                <a:solidFill>
                  <a:srgbClr val="133137"/>
                </a:solidFill>
                <a:latin typeface="Montserrat"/>
                <a:ea typeface="Montserrat"/>
                <a:cs typeface="Montserrat"/>
                <a:sym typeface="Montserrat"/>
              </a:rPr>
              <a:t>Complexity:</a:t>
            </a:r>
            <a:endParaRPr b="1"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rPr lang="en" sz="800">
                <a:solidFill>
                  <a:srgbClr val="133137"/>
                </a:solidFill>
                <a:latin typeface="Montserrat"/>
                <a:ea typeface="Montserrat"/>
                <a:cs typeface="Montserrat"/>
                <a:sym typeface="Montserrat"/>
              </a:rPr>
              <a:t>Batch: Simpler to implement and manage.</a:t>
            </a:r>
            <a:endParaRPr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rPr lang="en" sz="800">
                <a:solidFill>
                  <a:srgbClr val="133137"/>
                </a:solidFill>
                <a:latin typeface="Montserrat"/>
                <a:ea typeface="Montserrat"/>
                <a:cs typeface="Montserrat"/>
                <a:sym typeface="Montserrat"/>
              </a:rPr>
              <a:t>Real-Time: More complex, requires continuous monitoring.</a:t>
            </a:r>
            <a:endParaRPr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t/>
            </a:r>
            <a:endParaRPr sz="800">
              <a:solidFill>
                <a:srgbClr val="133137"/>
              </a:solidFill>
              <a:latin typeface="Montserrat"/>
              <a:ea typeface="Montserrat"/>
              <a:cs typeface="Montserrat"/>
              <a:sym typeface="Montserrat"/>
            </a:endParaRPr>
          </a:p>
          <a:p>
            <a:pPr indent="0" lvl="0" marL="0" marR="0" rtl="0" algn="l">
              <a:lnSpc>
                <a:spcPct val="110055"/>
              </a:lnSpc>
              <a:spcBef>
                <a:spcPts val="0"/>
              </a:spcBef>
              <a:spcAft>
                <a:spcPts val="0"/>
              </a:spcAft>
              <a:buNone/>
            </a:pPr>
            <a:r>
              <a:t/>
            </a:r>
            <a:endParaRPr sz="800">
              <a:solidFill>
                <a:srgbClr val="133137"/>
              </a:solidFill>
              <a:latin typeface="Montserrat"/>
              <a:ea typeface="Montserrat"/>
              <a:cs typeface="Montserrat"/>
              <a:sym typeface="Montserrat"/>
            </a:endParaRPr>
          </a:p>
        </p:txBody>
      </p:sp>
      <p:sp>
        <p:nvSpPr>
          <p:cNvPr id="444" name="Google Shape;444;p39"/>
          <p:cNvSpPr txBox="1"/>
          <p:nvPr/>
        </p:nvSpPr>
        <p:spPr>
          <a:xfrm>
            <a:off x="3382100" y="4510275"/>
            <a:ext cx="2389200" cy="393900"/>
          </a:xfrm>
          <a:prstGeom prst="rect">
            <a:avLst/>
          </a:prstGeom>
          <a:noFill/>
          <a:ln>
            <a:noFill/>
          </a:ln>
        </p:spPr>
        <p:txBody>
          <a:bodyPr anchorCtr="0" anchor="t" bIns="0" lIns="0" spcFirstLastPara="1" rIns="0" wrap="square" tIns="0">
            <a:spAutoFit/>
          </a:bodyPr>
          <a:lstStyle/>
          <a:p>
            <a:pPr indent="0" lvl="0" marL="0" marR="0" rtl="0" algn="l">
              <a:lnSpc>
                <a:spcPct val="109994"/>
              </a:lnSpc>
              <a:spcBef>
                <a:spcPts val="0"/>
              </a:spcBef>
              <a:spcAft>
                <a:spcPts val="0"/>
              </a:spcAft>
              <a:buNone/>
            </a:pPr>
            <a:r>
              <a:rPr b="1" lang="en" sz="800">
                <a:solidFill>
                  <a:srgbClr val="133137"/>
                </a:solidFill>
                <a:latin typeface="Montserrat"/>
                <a:ea typeface="Montserrat"/>
                <a:cs typeface="Montserrat"/>
                <a:sym typeface="Montserrat"/>
              </a:rPr>
              <a:t>Disadvantages:</a:t>
            </a:r>
            <a:endParaRPr b="1" sz="800">
              <a:solidFill>
                <a:srgbClr val="133137"/>
              </a:solidFill>
              <a:latin typeface="Montserrat"/>
              <a:ea typeface="Montserrat"/>
              <a:cs typeface="Montserrat"/>
              <a:sym typeface="Montserrat"/>
            </a:endParaRPr>
          </a:p>
          <a:p>
            <a:pPr indent="0" lvl="0" marL="0" marR="0" rtl="0" algn="l">
              <a:lnSpc>
                <a:spcPct val="109994"/>
              </a:lnSpc>
              <a:spcBef>
                <a:spcPts val="0"/>
              </a:spcBef>
              <a:spcAft>
                <a:spcPts val="0"/>
              </a:spcAft>
              <a:buNone/>
            </a:pPr>
            <a:r>
              <a:rPr lang="en" sz="800">
                <a:solidFill>
                  <a:srgbClr val="133137"/>
                </a:solidFill>
                <a:latin typeface="Montserrat"/>
                <a:ea typeface="Montserrat"/>
                <a:cs typeface="Montserrat"/>
                <a:sym typeface="Montserrat"/>
              </a:rPr>
              <a:t>Requires robust and scalable infrastructure.</a:t>
            </a:r>
            <a:endParaRPr sz="800">
              <a:solidFill>
                <a:srgbClr val="133137"/>
              </a:solidFill>
              <a:latin typeface="Montserrat"/>
              <a:ea typeface="Montserrat"/>
              <a:cs typeface="Montserrat"/>
              <a:sym typeface="Montserrat"/>
            </a:endParaRPr>
          </a:p>
          <a:p>
            <a:pPr indent="0" lvl="0" marL="0" marR="0" rtl="0" algn="l">
              <a:lnSpc>
                <a:spcPct val="109994"/>
              </a:lnSpc>
              <a:spcBef>
                <a:spcPts val="0"/>
              </a:spcBef>
              <a:spcAft>
                <a:spcPts val="0"/>
              </a:spcAft>
              <a:buNone/>
            </a:pPr>
            <a:r>
              <a:rPr lang="en" sz="800">
                <a:solidFill>
                  <a:srgbClr val="133137"/>
                </a:solidFill>
                <a:latin typeface="Montserrat"/>
                <a:ea typeface="Montserrat"/>
                <a:cs typeface="Montserrat"/>
                <a:sym typeface="Montserrat"/>
              </a:rPr>
              <a:t>Higher complexity in handling data streams.</a:t>
            </a:r>
            <a:endParaRPr sz="800">
              <a:solidFill>
                <a:srgbClr val="133137"/>
              </a:solidFill>
              <a:latin typeface="Montserrat"/>
              <a:ea typeface="Montserrat"/>
              <a:cs typeface="Montserrat"/>
              <a:sym typeface="Montserrat"/>
            </a:endParaRPr>
          </a:p>
        </p:txBody>
      </p:sp>
      <p:sp>
        <p:nvSpPr>
          <p:cNvPr id="445" name="Google Shape;445;p39"/>
          <p:cNvSpPr txBox="1"/>
          <p:nvPr/>
        </p:nvSpPr>
        <p:spPr>
          <a:xfrm>
            <a:off x="6359175" y="4027250"/>
            <a:ext cx="2987700" cy="665100"/>
          </a:xfrm>
          <a:prstGeom prst="rect">
            <a:avLst/>
          </a:prstGeom>
          <a:noFill/>
          <a:ln>
            <a:noFill/>
          </a:ln>
        </p:spPr>
        <p:txBody>
          <a:bodyPr anchorCtr="0" anchor="t" bIns="0" lIns="0" spcFirstLastPara="1" rIns="0" wrap="square" tIns="0">
            <a:spAutoFit/>
          </a:bodyPr>
          <a:lstStyle/>
          <a:p>
            <a:pPr indent="0" lvl="0" marL="0" rtl="0" algn="l">
              <a:lnSpc>
                <a:spcPct val="110055"/>
              </a:lnSpc>
              <a:spcBef>
                <a:spcPts val="0"/>
              </a:spcBef>
              <a:spcAft>
                <a:spcPts val="0"/>
              </a:spcAft>
              <a:buClr>
                <a:schemeClr val="dk1"/>
              </a:buClr>
              <a:buSzPts val="1100"/>
              <a:buFont typeface="Arial"/>
              <a:buNone/>
            </a:pPr>
            <a:r>
              <a:rPr b="1" lang="en" sz="800">
                <a:solidFill>
                  <a:srgbClr val="133137"/>
                </a:solidFill>
                <a:latin typeface="Montserrat"/>
                <a:ea typeface="Montserrat"/>
                <a:cs typeface="Montserrat"/>
                <a:sym typeface="Montserrat"/>
              </a:rPr>
              <a:t>Use Cases</a:t>
            </a:r>
            <a:r>
              <a:rPr b="1" lang="en" sz="800">
                <a:solidFill>
                  <a:srgbClr val="133137"/>
                </a:solidFill>
                <a:latin typeface="Montserrat"/>
                <a:ea typeface="Montserrat"/>
                <a:cs typeface="Montserrat"/>
                <a:sym typeface="Montserrat"/>
              </a:rPr>
              <a:t>:</a:t>
            </a:r>
            <a:endParaRPr b="1"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rPr lang="en" sz="800">
                <a:solidFill>
                  <a:srgbClr val="133137"/>
                </a:solidFill>
                <a:latin typeface="Montserrat"/>
                <a:ea typeface="Montserrat"/>
                <a:cs typeface="Montserrat"/>
                <a:sym typeface="Montserrat"/>
              </a:rPr>
              <a:t>Batch: Historical data analysis, periodic reporting.</a:t>
            </a:r>
            <a:endParaRPr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rPr lang="en" sz="800">
                <a:solidFill>
                  <a:srgbClr val="133137"/>
                </a:solidFill>
                <a:latin typeface="Montserrat"/>
                <a:ea typeface="Montserrat"/>
                <a:cs typeface="Montserrat"/>
                <a:sym typeface="Montserrat"/>
              </a:rPr>
              <a:t>Real-Time: Live dashboards, event-driven applications.</a:t>
            </a:r>
            <a:endParaRPr sz="800">
              <a:solidFill>
                <a:srgbClr val="133137"/>
              </a:solidFill>
              <a:latin typeface="Montserrat"/>
              <a:ea typeface="Montserrat"/>
              <a:cs typeface="Montserrat"/>
              <a:sym typeface="Montserrat"/>
            </a:endParaRPr>
          </a:p>
          <a:p>
            <a:pPr indent="0" lvl="0" marL="0" rtl="0" algn="l">
              <a:lnSpc>
                <a:spcPct val="110055"/>
              </a:lnSpc>
              <a:spcBef>
                <a:spcPts val="0"/>
              </a:spcBef>
              <a:spcAft>
                <a:spcPts val="0"/>
              </a:spcAft>
              <a:buClr>
                <a:schemeClr val="dk1"/>
              </a:buClr>
              <a:buSzPts val="1100"/>
              <a:buFont typeface="Arial"/>
              <a:buNone/>
            </a:pPr>
            <a:r>
              <a:t/>
            </a:r>
            <a:endParaRPr sz="800">
              <a:solidFill>
                <a:srgbClr val="133137"/>
              </a:solidFill>
              <a:latin typeface="Montserrat"/>
              <a:ea typeface="Montserrat"/>
              <a:cs typeface="Montserrat"/>
              <a:sym typeface="Montserrat"/>
            </a:endParaRPr>
          </a:p>
          <a:p>
            <a:pPr indent="0" lvl="0" marL="0" marR="0" rtl="0" algn="l">
              <a:lnSpc>
                <a:spcPct val="110055"/>
              </a:lnSpc>
              <a:spcBef>
                <a:spcPts val="0"/>
              </a:spcBef>
              <a:spcAft>
                <a:spcPts val="0"/>
              </a:spcAft>
              <a:buNone/>
            </a:pPr>
            <a:r>
              <a:t/>
            </a:r>
            <a:endParaRPr sz="800">
              <a:solidFill>
                <a:srgbClr val="133137"/>
              </a:solidFill>
              <a:latin typeface="Montserrat"/>
              <a:ea typeface="Montserrat"/>
              <a:cs typeface="Montserrat"/>
              <a:sym typeface="Montserrat"/>
            </a:endParaRPr>
          </a:p>
        </p:txBody>
      </p:sp>
      <p:grpSp>
        <p:nvGrpSpPr>
          <p:cNvPr id="446" name="Google Shape;446;p39"/>
          <p:cNvGrpSpPr/>
          <p:nvPr/>
        </p:nvGrpSpPr>
        <p:grpSpPr>
          <a:xfrm>
            <a:off x="8326969" y="4527205"/>
            <a:ext cx="605409" cy="495647"/>
            <a:chOff x="0" y="-290413"/>
            <a:chExt cx="1614424" cy="1321724"/>
          </a:xfrm>
        </p:grpSpPr>
        <p:grpSp>
          <p:nvGrpSpPr>
            <p:cNvPr id="447" name="Google Shape;447;p39"/>
            <p:cNvGrpSpPr/>
            <p:nvPr/>
          </p:nvGrpSpPr>
          <p:grpSpPr>
            <a:xfrm>
              <a:off x="0" y="-290413"/>
              <a:ext cx="1614424" cy="1321724"/>
              <a:chOff x="0" y="-76200"/>
              <a:chExt cx="423600" cy="346800"/>
            </a:xfrm>
          </p:grpSpPr>
          <p:sp>
            <p:nvSpPr>
              <p:cNvPr id="448" name="Google Shape;448;p39"/>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49" name="Google Shape;449;p39"/>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50" name="Google Shape;450;p39"/>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6">
                <a:alphaModFix/>
              </a:blip>
              <a:stretch>
                <a:fillRect b="0" l="0" r="0" t="0"/>
              </a:stretch>
            </a:blipFill>
            <a:ln>
              <a:noFill/>
            </a:ln>
          </p:spPr>
        </p:sp>
      </p:grpSp>
      <p:sp>
        <p:nvSpPr>
          <p:cNvPr id="451" name="Google Shape;451;p39"/>
          <p:cNvSpPr txBox="1"/>
          <p:nvPr/>
        </p:nvSpPr>
        <p:spPr>
          <a:xfrm>
            <a:off x="3363698" y="4001744"/>
            <a:ext cx="2166300" cy="393900"/>
          </a:xfrm>
          <a:prstGeom prst="rect">
            <a:avLst/>
          </a:prstGeom>
          <a:noFill/>
          <a:ln>
            <a:noFill/>
          </a:ln>
        </p:spPr>
        <p:txBody>
          <a:bodyPr anchorCtr="0" anchor="t" bIns="0" lIns="0" spcFirstLastPara="1" rIns="0" wrap="square" tIns="0">
            <a:spAutoFit/>
          </a:bodyPr>
          <a:lstStyle/>
          <a:p>
            <a:pPr indent="0" lvl="0" marL="0" marR="0" rtl="0" algn="l">
              <a:lnSpc>
                <a:spcPct val="109994"/>
              </a:lnSpc>
              <a:spcBef>
                <a:spcPts val="0"/>
              </a:spcBef>
              <a:spcAft>
                <a:spcPts val="0"/>
              </a:spcAft>
              <a:buNone/>
            </a:pPr>
            <a:r>
              <a:rPr b="1" lang="en" sz="800">
                <a:solidFill>
                  <a:srgbClr val="133137"/>
                </a:solidFill>
                <a:latin typeface="Montserrat"/>
                <a:ea typeface="Montserrat"/>
                <a:cs typeface="Montserrat"/>
                <a:sym typeface="Montserrat"/>
              </a:rPr>
              <a:t>Advantages</a:t>
            </a:r>
            <a:r>
              <a:rPr b="1" lang="en" sz="800">
                <a:solidFill>
                  <a:srgbClr val="133137"/>
                </a:solidFill>
                <a:latin typeface="Montserrat"/>
                <a:ea typeface="Montserrat"/>
                <a:cs typeface="Montserrat"/>
                <a:sym typeface="Montserrat"/>
              </a:rPr>
              <a:t>: </a:t>
            </a:r>
            <a:endParaRPr b="1" sz="800">
              <a:solidFill>
                <a:srgbClr val="133137"/>
              </a:solidFill>
              <a:latin typeface="Montserrat"/>
              <a:ea typeface="Montserrat"/>
              <a:cs typeface="Montserrat"/>
              <a:sym typeface="Montserrat"/>
            </a:endParaRPr>
          </a:p>
          <a:p>
            <a:pPr indent="0" lvl="0" marL="0" marR="0" rtl="0" algn="l">
              <a:lnSpc>
                <a:spcPct val="109994"/>
              </a:lnSpc>
              <a:spcBef>
                <a:spcPts val="0"/>
              </a:spcBef>
              <a:spcAft>
                <a:spcPts val="0"/>
              </a:spcAft>
              <a:buNone/>
            </a:pPr>
            <a:r>
              <a:rPr lang="en" sz="800">
                <a:solidFill>
                  <a:srgbClr val="133137"/>
                </a:solidFill>
                <a:latin typeface="Montserrat"/>
                <a:ea typeface="Montserrat"/>
                <a:cs typeface="Montserrat"/>
                <a:sym typeface="Montserrat"/>
              </a:rPr>
              <a:t>Immediate data availability.</a:t>
            </a:r>
            <a:endParaRPr sz="800">
              <a:solidFill>
                <a:srgbClr val="133137"/>
              </a:solidFill>
              <a:latin typeface="Montserrat"/>
              <a:ea typeface="Montserrat"/>
              <a:cs typeface="Montserrat"/>
              <a:sym typeface="Montserrat"/>
            </a:endParaRPr>
          </a:p>
          <a:p>
            <a:pPr indent="0" lvl="0" marL="0" marR="0" rtl="0" algn="l">
              <a:lnSpc>
                <a:spcPct val="109994"/>
              </a:lnSpc>
              <a:spcBef>
                <a:spcPts val="0"/>
              </a:spcBef>
              <a:spcAft>
                <a:spcPts val="0"/>
              </a:spcAft>
              <a:buNone/>
            </a:pPr>
            <a:r>
              <a:rPr lang="en" sz="800">
                <a:solidFill>
                  <a:srgbClr val="133137"/>
                </a:solidFill>
                <a:latin typeface="Montserrat"/>
                <a:ea typeface="Montserrat"/>
                <a:cs typeface="Montserrat"/>
                <a:sym typeface="Montserrat"/>
              </a:rPr>
              <a:t>Suitable for time-sensitive applications.</a:t>
            </a:r>
            <a:endParaRPr b="0" i="0" sz="800" u="none" cap="none" strike="noStrike">
              <a:solidFill>
                <a:srgbClr val="133137"/>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455" name="Shape 455"/>
        <p:cNvGrpSpPr/>
        <p:nvPr/>
      </p:nvGrpSpPr>
      <p:grpSpPr>
        <a:xfrm>
          <a:off x="0" y="0"/>
          <a:ext cx="0" cy="0"/>
          <a:chOff x="0" y="0"/>
          <a:chExt cx="0" cy="0"/>
        </a:xfrm>
      </p:grpSpPr>
      <p:sp>
        <p:nvSpPr>
          <p:cNvPr id="456" name="Google Shape;456;p40"/>
          <p:cNvSpPr/>
          <p:nvPr/>
        </p:nvSpPr>
        <p:spPr>
          <a:xfrm>
            <a:off x="514350" y="3411496"/>
            <a:ext cx="413789"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457" name="Google Shape;457;p40"/>
          <p:cNvSpPr/>
          <p:nvPr/>
        </p:nvSpPr>
        <p:spPr>
          <a:xfrm>
            <a:off x="5013853" y="3425784"/>
            <a:ext cx="413861" cy="413861"/>
          </a:xfrm>
          <a:custGeom>
            <a:rect b="b" l="l" r="r" t="t"/>
            <a:pathLst>
              <a:path extrusionOk="0" h="827722" w="827722">
                <a:moveTo>
                  <a:pt x="0" y="0"/>
                </a:moveTo>
                <a:lnTo>
                  <a:pt x="827722" y="0"/>
                </a:lnTo>
                <a:lnTo>
                  <a:pt x="827722" y="827723"/>
                </a:lnTo>
                <a:lnTo>
                  <a:pt x="0" y="827723"/>
                </a:lnTo>
                <a:lnTo>
                  <a:pt x="0" y="0"/>
                </a:lnTo>
                <a:close/>
              </a:path>
            </a:pathLst>
          </a:custGeom>
          <a:blipFill rotWithShape="1">
            <a:blip r:embed="rId4">
              <a:alphaModFix/>
            </a:blip>
            <a:stretch>
              <a:fillRect b="0" l="0" r="0" t="0"/>
            </a:stretch>
          </a:blipFill>
          <a:ln>
            <a:noFill/>
          </a:ln>
        </p:spPr>
      </p:sp>
      <p:grpSp>
        <p:nvGrpSpPr>
          <p:cNvPr id="458" name="Google Shape;458;p40"/>
          <p:cNvGrpSpPr/>
          <p:nvPr/>
        </p:nvGrpSpPr>
        <p:grpSpPr>
          <a:xfrm>
            <a:off x="8024289" y="4520245"/>
            <a:ext cx="605409" cy="495647"/>
            <a:chOff x="0" y="-290413"/>
            <a:chExt cx="1614424" cy="1321724"/>
          </a:xfrm>
        </p:grpSpPr>
        <p:grpSp>
          <p:nvGrpSpPr>
            <p:cNvPr id="459" name="Google Shape;459;p40"/>
            <p:cNvGrpSpPr/>
            <p:nvPr/>
          </p:nvGrpSpPr>
          <p:grpSpPr>
            <a:xfrm>
              <a:off x="0" y="-290413"/>
              <a:ext cx="1614424" cy="1321724"/>
              <a:chOff x="0" y="-76200"/>
              <a:chExt cx="423600" cy="346800"/>
            </a:xfrm>
          </p:grpSpPr>
          <p:sp>
            <p:nvSpPr>
              <p:cNvPr id="460" name="Google Shape;460;p40"/>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61" name="Google Shape;461;p40"/>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62" name="Google Shape;462;p40"/>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5">
                <a:alphaModFix/>
              </a:blip>
              <a:stretch>
                <a:fillRect b="0" l="0" r="0" t="0"/>
              </a:stretch>
            </a:blipFill>
            <a:ln>
              <a:noFill/>
            </a:ln>
          </p:spPr>
        </p:sp>
      </p:grpSp>
      <p:sp>
        <p:nvSpPr>
          <p:cNvPr id="463" name="Google Shape;463;p40"/>
          <p:cNvSpPr txBox="1"/>
          <p:nvPr/>
        </p:nvSpPr>
        <p:spPr>
          <a:xfrm>
            <a:off x="1793850" y="517275"/>
            <a:ext cx="5556300" cy="394800"/>
          </a:xfrm>
          <a:prstGeom prst="rect">
            <a:avLst/>
          </a:prstGeom>
          <a:noFill/>
          <a:ln>
            <a:noFill/>
          </a:ln>
        </p:spPr>
        <p:txBody>
          <a:bodyPr anchorCtr="0" anchor="t" bIns="0" lIns="0" spcFirstLastPara="1" rIns="0" wrap="square" tIns="0">
            <a:spAutoFit/>
          </a:bodyPr>
          <a:lstStyle/>
          <a:p>
            <a:pPr indent="0" lvl="0" marL="0" marR="0" rtl="0" algn="ctr">
              <a:lnSpc>
                <a:spcPct val="95000"/>
              </a:lnSpc>
              <a:spcBef>
                <a:spcPts val="0"/>
              </a:spcBef>
              <a:spcAft>
                <a:spcPts val="0"/>
              </a:spcAft>
              <a:buNone/>
            </a:pPr>
            <a:r>
              <a:rPr lang="en" sz="2700">
                <a:solidFill>
                  <a:srgbClr val="AACD3A"/>
                </a:solidFill>
                <a:latin typeface="Montserrat Medium"/>
                <a:ea typeface="Montserrat Medium"/>
                <a:cs typeface="Montserrat Medium"/>
                <a:sym typeface="Montserrat Medium"/>
              </a:rPr>
              <a:t>Data Storage and management</a:t>
            </a:r>
            <a:endParaRPr sz="700"/>
          </a:p>
        </p:txBody>
      </p:sp>
      <p:sp>
        <p:nvSpPr>
          <p:cNvPr id="464" name="Google Shape;464;p40"/>
          <p:cNvSpPr txBox="1"/>
          <p:nvPr/>
        </p:nvSpPr>
        <p:spPr>
          <a:xfrm>
            <a:off x="1087327" y="3550042"/>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Data Warehouses</a:t>
            </a:r>
            <a:endParaRPr sz="700"/>
          </a:p>
        </p:txBody>
      </p:sp>
      <p:sp>
        <p:nvSpPr>
          <p:cNvPr id="465" name="Google Shape;465;p40"/>
          <p:cNvSpPr txBox="1"/>
          <p:nvPr/>
        </p:nvSpPr>
        <p:spPr>
          <a:xfrm>
            <a:off x="5620913" y="3550042"/>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Data Lakes</a:t>
            </a:r>
            <a:endParaRPr sz="700"/>
          </a:p>
        </p:txBody>
      </p:sp>
      <p:sp>
        <p:nvSpPr>
          <p:cNvPr id="466" name="Google Shape;466;p40"/>
          <p:cNvSpPr txBox="1"/>
          <p:nvPr/>
        </p:nvSpPr>
        <p:spPr>
          <a:xfrm>
            <a:off x="1087325" y="3839650"/>
            <a:ext cx="2532900" cy="7788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Centralized repository of integrated data from one or more disparate sources, designed for query and analysis.</a:t>
            </a:r>
            <a:endParaRPr b="0" i="0" sz="1100" u="none" cap="none" strike="noStrike">
              <a:solidFill>
                <a:srgbClr val="FFFFFF"/>
              </a:solidFill>
              <a:latin typeface="Montserrat"/>
              <a:ea typeface="Montserrat"/>
              <a:cs typeface="Montserrat"/>
              <a:sym typeface="Montserrat"/>
            </a:endParaRPr>
          </a:p>
        </p:txBody>
      </p:sp>
      <p:sp>
        <p:nvSpPr>
          <p:cNvPr id="467" name="Google Shape;467;p40"/>
          <p:cNvSpPr txBox="1"/>
          <p:nvPr/>
        </p:nvSpPr>
        <p:spPr>
          <a:xfrm>
            <a:off x="5646924" y="3839650"/>
            <a:ext cx="2735700" cy="5757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Centralized repository for storing vast amounts of raw data in its native format.</a:t>
            </a:r>
            <a:endParaRPr b="0" i="0" sz="1100" u="none" cap="none" strike="noStrike">
              <a:solidFill>
                <a:srgbClr val="FFFFFF"/>
              </a:solidFill>
              <a:latin typeface="Montserrat"/>
              <a:ea typeface="Montserrat"/>
              <a:cs typeface="Montserrat"/>
              <a:sym typeface="Montserrat"/>
            </a:endParaRPr>
          </a:p>
        </p:txBody>
      </p:sp>
      <p:sp>
        <p:nvSpPr>
          <p:cNvPr id="468" name="Google Shape;468;p40"/>
          <p:cNvSpPr/>
          <p:nvPr/>
        </p:nvSpPr>
        <p:spPr>
          <a:xfrm>
            <a:off x="514338" y="1928759"/>
            <a:ext cx="413789" cy="413789"/>
          </a:xfrm>
          <a:custGeom>
            <a:rect b="b" l="l" r="r" t="t"/>
            <a:pathLst>
              <a:path extrusionOk="0" h="827577" w="827577">
                <a:moveTo>
                  <a:pt x="0" y="0"/>
                </a:moveTo>
                <a:lnTo>
                  <a:pt x="827577" y="0"/>
                </a:lnTo>
                <a:lnTo>
                  <a:pt x="827577" y="827577"/>
                </a:lnTo>
                <a:lnTo>
                  <a:pt x="0" y="827577"/>
                </a:lnTo>
                <a:lnTo>
                  <a:pt x="0" y="0"/>
                </a:lnTo>
                <a:close/>
              </a:path>
            </a:pathLst>
          </a:custGeom>
          <a:blipFill rotWithShape="1">
            <a:blip r:embed="rId3">
              <a:alphaModFix/>
            </a:blip>
            <a:stretch>
              <a:fillRect b="0" l="0" r="0" t="0"/>
            </a:stretch>
          </a:blipFill>
          <a:ln>
            <a:noFill/>
          </a:ln>
        </p:spPr>
      </p:sp>
      <p:sp>
        <p:nvSpPr>
          <p:cNvPr id="469" name="Google Shape;469;p40"/>
          <p:cNvSpPr txBox="1"/>
          <p:nvPr/>
        </p:nvSpPr>
        <p:spPr>
          <a:xfrm>
            <a:off x="1087315" y="2067305"/>
            <a:ext cx="1963500" cy="4092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Relational Databases (RDBMS)</a:t>
            </a:r>
            <a:endParaRPr sz="700"/>
          </a:p>
        </p:txBody>
      </p:sp>
      <p:sp>
        <p:nvSpPr>
          <p:cNvPr id="470" name="Google Shape;470;p40"/>
          <p:cNvSpPr txBox="1"/>
          <p:nvPr/>
        </p:nvSpPr>
        <p:spPr>
          <a:xfrm>
            <a:off x="1087314" y="2509308"/>
            <a:ext cx="2349600" cy="7788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Traditional databases such as MySQL, PostgreSQL, and Oracle that store data in tables and use SQL for querying.</a:t>
            </a:r>
            <a:endParaRPr b="0" i="0" sz="1100" u="none" cap="none" strike="noStrike">
              <a:solidFill>
                <a:srgbClr val="FFFFFF"/>
              </a:solidFill>
              <a:latin typeface="Montserrat"/>
              <a:ea typeface="Montserrat"/>
              <a:cs typeface="Montserrat"/>
              <a:sym typeface="Montserrat"/>
            </a:endParaRPr>
          </a:p>
        </p:txBody>
      </p:sp>
      <p:sp>
        <p:nvSpPr>
          <p:cNvPr id="471" name="Google Shape;471;p40"/>
          <p:cNvSpPr/>
          <p:nvPr/>
        </p:nvSpPr>
        <p:spPr>
          <a:xfrm>
            <a:off x="5013853" y="2067309"/>
            <a:ext cx="413861" cy="413861"/>
          </a:xfrm>
          <a:custGeom>
            <a:rect b="b" l="l" r="r" t="t"/>
            <a:pathLst>
              <a:path extrusionOk="0" h="827722" w="827722">
                <a:moveTo>
                  <a:pt x="0" y="0"/>
                </a:moveTo>
                <a:lnTo>
                  <a:pt x="827722" y="0"/>
                </a:lnTo>
                <a:lnTo>
                  <a:pt x="827722" y="827723"/>
                </a:lnTo>
                <a:lnTo>
                  <a:pt x="0" y="827723"/>
                </a:lnTo>
                <a:lnTo>
                  <a:pt x="0" y="0"/>
                </a:lnTo>
                <a:close/>
              </a:path>
            </a:pathLst>
          </a:custGeom>
          <a:blipFill rotWithShape="1">
            <a:blip r:embed="rId4">
              <a:alphaModFix/>
            </a:blip>
            <a:stretch>
              <a:fillRect b="0" l="0" r="0" t="0"/>
            </a:stretch>
          </a:blipFill>
          <a:ln>
            <a:noFill/>
          </a:ln>
        </p:spPr>
      </p:sp>
      <p:sp>
        <p:nvSpPr>
          <p:cNvPr id="472" name="Google Shape;472;p40"/>
          <p:cNvSpPr txBox="1"/>
          <p:nvPr/>
        </p:nvSpPr>
        <p:spPr>
          <a:xfrm>
            <a:off x="5620913" y="2191567"/>
            <a:ext cx="1963500" cy="204600"/>
          </a:xfrm>
          <a:prstGeom prst="rect">
            <a:avLst/>
          </a:prstGeom>
          <a:noFill/>
          <a:ln>
            <a:noFill/>
          </a:ln>
        </p:spPr>
        <p:txBody>
          <a:bodyPr anchorCtr="0" anchor="t" bIns="0" lIns="0" spcFirstLastPara="1" rIns="0" wrap="square" tIns="0">
            <a:spAutoFit/>
          </a:bodyPr>
          <a:lstStyle/>
          <a:p>
            <a:pPr indent="0" lvl="0" marL="0" marR="0" rtl="0" algn="l">
              <a:lnSpc>
                <a:spcPct val="94969"/>
              </a:lnSpc>
              <a:spcBef>
                <a:spcPts val="0"/>
              </a:spcBef>
              <a:spcAft>
                <a:spcPts val="0"/>
              </a:spcAft>
              <a:buNone/>
            </a:pPr>
            <a:r>
              <a:rPr lang="en">
                <a:solidFill>
                  <a:srgbClr val="AACD3A"/>
                </a:solidFill>
                <a:latin typeface="Montserrat Medium"/>
                <a:ea typeface="Montserrat Medium"/>
                <a:cs typeface="Montserrat Medium"/>
                <a:sym typeface="Montserrat Medium"/>
              </a:rPr>
              <a:t>NoSQL Databases</a:t>
            </a:r>
            <a:endParaRPr sz="700"/>
          </a:p>
        </p:txBody>
      </p:sp>
      <p:sp>
        <p:nvSpPr>
          <p:cNvPr id="473" name="Google Shape;473;p40"/>
          <p:cNvSpPr txBox="1"/>
          <p:nvPr/>
        </p:nvSpPr>
        <p:spPr>
          <a:xfrm>
            <a:off x="5646925" y="2481175"/>
            <a:ext cx="3172500" cy="778800"/>
          </a:xfrm>
          <a:prstGeom prst="rect">
            <a:avLst/>
          </a:prstGeom>
          <a:noFill/>
          <a:ln>
            <a:noFill/>
          </a:ln>
        </p:spPr>
        <p:txBody>
          <a:bodyPr anchorCtr="0" anchor="t" bIns="0" lIns="0" spcFirstLastPara="1" rIns="0" wrap="square" tIns="0">
            <a:spAutoFit/>
          </a:bodyPr>
          <a:lstStyle/>
          <a:p>
            <a:pPr indent="0" lvl="0" marL="0" marR="0" rtl="0" algn="l">
              <a:lnSpc>
                <a:spcPct val="120017"/>
              </a:lnSpc>
              <a:spcBef>
                <a:spcPts val="0"/>
              </a:spcBef>
              <a:spcAft>
                <a:spcPts val="0"/>
              </a:spcAft>
              <a:buNone/>
            </a:pPr>
            <a:r>
              <a:rPr lang="en" sz="1100">
                <a:solidFill>
                  <a:srgbClr val="FFFFFF"/>
                </a:solidFill>
                <a:latin typeface="Montserrat"/>
                <a:ea typeface="Montserrat"/>
                <a:cs typeface="Montserrat"/>
                <a:sym typeface="Montserrat"/>
              </a:rPr>
              <a:t>Databases like MongoDB and Cassandra, that are designed to handle semi-structured data and provide flexibility in data models (document, key-value, graph).</a:t>
            </a:r>
            <a:endParaRPr b="0" i="0" sz="1100" u="none" cap="none" strike="noStrike">
              <a:solidFill>
                <a:srgbClr val="FFFFFF"/>
              </a:solidFill>
              <a:latin typeface="Montserrat"/>
              <a:ea typeface="Montserrat"/>
              <a:cs typeface="Montserrat"/>
              <a:sym typeface="Montserrat"/>
            </a:endParaRPr>
          </a:p>
        </p:txBody>
      </p:sp>
      <p:sp>
        <p:nvSpPr>
          <p:cNvPr id="474" name="Google Shape;474;p40"/>
          <p:cNvSpPr txBox="1"/>
          <p:nvPr/>
        </p:nvSpPr>
        <p:spPr>
          <a:xfrm>
            <a:off x="2333550" y="1074550"/>
            <a:ext cx="4476900" cy="730800"/>
          </a:xfrm>
          <a:prstGeom prst="rect">
            <a:avLst/>
          </a:prstGeom>
          <a:noFill/>
          <a:ln>
            <a:noFill/>
          </a:ln>
        </p:spPr>
        <p:txBody>
          <a:bodyPr anchorCtr="0" anchor="t" bIns="0" lIns="0" spcFirstLastPara="1" rIns="0" wrap="square" tIns="0">
            <a:spAutoFit/>
          </a:bodyPr>
          <a:lstStyle/>
          <a:p>
            <a:pPr indent="0" lvl="0" marL="0" marR="0" rtl="0" algn="ctr">
              <a:lnSpc>
                <a:spcPct val="94973"/>
              </a:lnSpc>
              <a:spcBef>
                <a:spcPts val="0"/>
              </a:spcBef>
              <a:spcAft>
                <a:spcPts val="0"/>
              </a:spcAft>
              <a:buNone/>
            </a:pPr>
            <a:r>
              <a:rPr lang="en" sz="1000">
                <a:solidFill>
                  <a:srgbClr val="FFFFFF"/>
                </a:solidFill>
                <a:latin typeface="Montserrat"/>
                <a:ea typeface="Montserrat"/>
                <a:cs typeface="Montserrat"/>
                <a:sym typeface="Montserrat"/>
              </a:rPr>
              <a:t>Data storage and management in data engineering involves the processes and technologies used to store, organize, and maintain data so it can be efficiently retrieved and analyzed. This encompasses a wide range of activities, from the design of storage architectures to the implementation of data governance policies.</a:t>
            </a:r>
            <a:endParaRPr b="0"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478" name="Shape 478"/>
        <p:cNvGrpSpPr/>
        <p:nvPr/>
      </p:nvGrpSpPr>
      <p:grpSpPr>
        <a:xfrm>
          <a:off x="0" y="0"/>
          <a:ext cx="0" cy="0"/>
          <a:chOff x="0" y="0"/>
          <a:chExt cx="0" cy="0"/>
        </a:xfrm>
      </p:grpSpPr>
      <p:grpSp>
        <p:nvGrpSpPr>
          <p:cNvPr id="479" name="Google Shape;479;p41"/>
          <p:cNvGrpSpPr/>
          <p:nvPr/>
        </p:nvGrpSpPr>
        <p:grpSpPr>
          <a:xfrm>
            <a:off x="693727" y="2571750"/>
            <a:ext cx="2393814" cy="3489533"/>
            <a:chOff x="0" y="0"/>
            <a:chExt cx="1260964" cy="1838144"/>
          </a:xfrm>
        </p:grpSpPr>
        <p:sp>
          <p:nvSpPr>
            <p:cNvPr id="480" name="Google Shape;480;p4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81" name="Google Shape;481;p4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482" name="Google Shape;482;p41"/>
          <p:cNvGrpSpPr/>
          <p:nvPr/>
        </p:nvGrpSpPr>
        <p:grpSpPr>
          <a:xfrm>
            <a:off x="3296577" y="2571750"/>
            <a:ext cx="2393814" cy="3489533"/>
            <a:chOff x="0" y="0"/>
            <a:chExt cx="1260964" cy="1838144"/>
          </a:xfrm>
        </p:grpSpPr>
        <p:sp>
          <p:nvSpPr>
            <p:cNvPr id="483" name="Google Shape;483;p4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84" name="Google Shape;484;p4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485" name="Google Shape;485;p41"/>
          <p:cNvGrpSpPr/>
          <p:nvPr/>
        </p:nvGrpSpPr>
        <p:grpSpPr>
          <a:xfrm>
            <a:off x="5899427" y="2571750"/>
            <a:ext cx="2393814" cy="3489533"/>
            <a:chOff x="0" y="0"/>
            <a:chExt cx="1260964" cy="1838144"/>
          </a:xfrm>
        </p:grpSpPr>
        <p:sp>
          <p:nvSpPr>
            <p:cNvPr id="486" name="Google Shape;486;p4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87" name="Google Shape;487;p4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88" name="Google Shape;488;p41"/>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489" name="Google Shape;489;p41"/>
          <p:cNvSpPr txBox="1"/>
          <p:nvPr/>
        </p:nvSpPr>
        <p:spPr>
          <a:xfrm>
            <a:off x="693725" y="869125"/>
            <a:ext cx="2656500" cy="7896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700">
                <a:solidFill>
                  <a:srgbClr val="AACD3A"/>
                </a:solidFill>
                <a:latin typeface="Montserrat"/>
                <a:ea typeface="Montserrat"/>
                <a:cs typeface="Montserrat"/>
                <a:sym typeface="Montserrat"/>
              </a:rPr>
              <a:t>Data Transformation</a:t>
            </a:r>
            <a:endParaRPr sz="700"/>
          </a:p>
        </p:txBody>
      </p:sp>
      <p:sp>
        <p:nvSpPr>
          <p:cNvPr id="490" name="Google Shape;490;p41"/>
          <p:cNvSpPr txBox="1"/>
          <p:nvPr/>
        </p:nvSpPr>
        <p:spPr>
          <a:xfrm>
            <a:off x="1840733" y="2912641"/>
            <a:ext cx="12468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Data Cleaning</a:t>
            </a:r>
            <a:endParaRPr sz="700"/>
          </a:p>
        </p:txBody>
      </p:sp>
      <p:sp>
        <p:nvSpPr>
          <p:cNvPr id="491" name="Google Shape;491;p41"/>
          <p:cNvSpPr txBox="1"/>
          <p:nvPr/>
        </p:nvSpPr>
        <p:spPr>
          <a:xfrm>
            <a:off x="4334625" y="2836450"/>
            <a:ext cx="14004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Data</a:t>
            </a:r>
            <a:r>
              <a:rPr lang="en" sz="1800">
                <a:solidFill>
                  <a:srgbClr val="133137"/>
                </a:solidFill>
                <a:latin typeface="Montserrat"/>
                <a:ea typeface="Montserrat"/>
                <a:cs typeface="Montserrat"/>
                <a:sym typeface="Montserrat"/>
              </a:rPr>
              <a:t> </a:t>
            </a:r>
            <a:r>
              <a:rPr lang="en" sz="1800">
                <a:solidFill>
                  <a:srgbClr val="133137"/>
                </a:solidFill>
                <a:latin typeface="Montserrat"/>
                <a:ea typeface="Montserrat"/>
                <a:cs typeface="Montserrat"/>
                <a:sym typeface="Montserrat"/>
              </a:rPr>
              <a:t>Enrichment</a:t>
            </a:r>
            <a:endParaRPr sz="700"/>
          </a:p>
        </p:txBody>
      </p:sp>
      <p:sp>
        <p:nvSpPr>
          <p:cNvPr id="492" name="Google Shape;492;p41"/>
          <p:cNvSpPr txBox="1"/>
          <p:nvPr/>
        </p:nvSpPr>
        <p:spPr>
          <a:xfrm>
            <a:off x="6771425" y="2912650"/>
            <a:ext cx="15795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Data Aggregation</a:t>
            </a:r>
            <a:endParaRPr sz="700"/>
          </a:p>
        </p:txBody>
      </p:sp>
      <p:sp>
        <p:nvSpPr>
          <p:cNvPr id="493" name="Google Shape;493;p41"/>
          <p:cNvSpPr txBox="1"/>
          <p:nvPr/>
        </p:nvSpPr>
        <p:spPr>
          <a:xfrm>
            <a:off x="5735083" y="778632"/>
            <a:ext cx="2894700" cy="1239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Data transformation involves modifying and processing data to make it usable and meaningful. This can include cleaning, enriching, aggregating, and restructuring data.</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lang="en" sz="800">
                <a:solidFill>
                  <a:srgbClr val="FFFFFF"/>
                </a:solidFill>
                <a:latin typeface="Montserrat"/>
                <a:ea typeface="Montserrat"/>
                <a:cs typeface="Montserrat"/>
                <a:sym typeface="Montserrat"/>
              </a:rPr>
              <a:t>This is a crucial phase where raw data is converted into a format that is suitable for analysis, reporting, and other downstream processes.</a:t>
            </a:r>
            <a:endParaRPr sz="800">
              <a:solidFill>
                <a:srgbClr val="FFFFFF"/>
              </a:solidFill>
              <a:latin typeface="Montserrat"/>
              <a:ea typeface="Montserrat"/>
              <a:cs typeface="Montserrat"/>
              <a:sym typeface="Montserrat"/>
            </a:endParaRPr>
          </a:p>
        </p:txBody>
      </p:sp>
      <p:sp>
        <p:nvSpPr>
          <p:cNvPr id="494" name="Google Shape;494;p41"/>
          <p:cNvSpPr txBox="1"/>
          <p:nvPr/>
        </p:nvSpPr>
        <p:spPr>
          <a:xfrm>
            <a:off x="1199788" y="3649963"/>
            <a:ext cx="1887900" cy="142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Handling Missing Values:</a:t>
            </a:r>
            <a:r>
              <a:rPr lang="en" sz="800">
                <a:solidFill>
                  <a:srgbClr val="FFFFFF"/>
                </a:solidFill>
                <a:latin typeface="Montserrat"/>
                <a:ea typeface="Montserrat"/>
                <a:cs typeface="Montserrat"/>
                <a:sym typeface="Montserrat"/>
              </a:rPr>
              <a:t> Filling in missing data, removing records with missing values, or using default values.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Removing Duplicates:</a:t>
            </a:r>
            <a:r>
              <a:rPr lang="en" sz="800">
                <a:solidFill>
                  <a:srgbClr val="FFFFFF"/>
                </a:solidFill>
                <a:latin typeface="Montserrat"/>
                <a:ea typeface="Montserrat"/>
                <a:cs typeface="Montserrat"/>
                <a:sym typeface="Montserrat"/>
              </a:rPr>
              <a:t> Identifying and eliminating duplicate records to ensure data accuracy.</a:t>
            </a:r>
            <a:endParaRPr sz="800">
              <a:solidFill>
                <a:srgbClr val="FFFFFF"/>
              </a:solidFill>
              <a:latin typeface="Montserrat"/>
              <a:ea typeface="Montserrat"/>
              <a:cs typeface="Montserrat"/>
              <a:sym typeface="Montserrat"/>
            </a:endParaRPr>
          </a:p>
        </p:txBody>
      </p:sp>
      <p:sp>
        <p:nvSpPr>
          <p:cNvPr id="495" name="Google Shape;495;p41"/>
          <p:cNvSpPr txBox="1"/>
          <p:nvPr/>
        </p:nvSpPr>
        <p:spPr>
          <a:xfrm>
            <a:off x="3802639" y="3649963"/>
            <a:ext cx="1887900" cy="142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Merging Data Sources:</a:t>
            </a:r>
            <a:r>
              <a:rPr lang="en" sz="800">
                <a:solidFill>
                  <a:srgbClr val="FFFFFF"/>
                </a:solidFill>
                <a:latin typeface="Montserrat"/>
                <a:ea typeface="Montserrat"/>
                <a:cs typeface="Montserrat"/>
                <a:sym typeface="Montserrat"/>
              </a:rPr>
              <a:t> Combining data from multiple sources to create a more comprehensive dataset.</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Adding Metadata:</a:t>
            </a:r>
            <a:r>
              <a:rPr lang="en" sz="800">
                <a:solidFill>
                  <a:srgbClr val="FFFFFF"/>
                </a:solidFill>
                <a:latin typeface="Montserrat"/>
                <a:ea typeface="Montserrat"/>
                <a:cs typeface="Montserrat"/>
                <a:sym typeface="Montserrat"/>
              </a:rPr>
              <a:t> Supplementing data with additional context or information (e.g., geolocation data, demographic data).</a:t>
            </a:r>
            <a:endParaRPr sz="800">
              <a:solidFill>
                <a:srgbClr val="FFFFFF"/>
              </a:solidFill>
              <a:latin typeface="Montserrat"/>
              <a:ea typeface="Montserrat"/>
              <a:cs typeface="Montserrat"/>
              <a:sym typeface="Montserrat"/>
            </a:endParaRPr>
          </a:p>
        </p:txBody>
      </p:sp>
      <p:sp>
        <p:nvSpPr>
          <p:cNvPr id="496" name="Google Shape;496;p41"/>
          <p:cNvSpPr txBox="1"/>
          <p:nvPr/>
        </p:nvSpPr>
        <p:spPr>
          <a:xfrm>
            <a:off x="6404813" y="3649963"/>
            <a:ext cx="1887900" cy="14250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Summarizing Data:</a:t>
            </a:r>
            <a:r>
              <a:rPr lang="en" sz="800">
                <a:solidFill>
                  <a:srgbClr val="FFFFFF"/>
                </a:solidFill>
                <a:latin typeface="Montserrat"/>
                <a:ea typeface="Montserrat"/>
                <a:cs typeface="Montserrat"/>
                <a:sym typeface="Montserrat"/>
              </a:rPr>
              <a:t> Calculating aggregates such as sums, averages, counts, or other statistical measures.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rPr b="1" lang="en" sz="800">
                <a:solidFill>
                  <a:srgbClr val="FFFFFF"/>
                </a:solidFill>
                <a:latin typeface="Montserrat"/>
                <a:ea typeface="Montserrat"/>
                <a:cs typeface="Montserrat"/>
                <a:sym typeface="Montserrat"/>
              </a:rPr>
              <a:t>Grouping Data:</a:t>
            </a:r>
            <a:r>
              <a:rPr lang="en" sz="800">
                <a:solidFill>
                  <a:srgbClr val="FFFFFF"/>
                </a:solidFill>
                <a:latin typeface="Montserrat"/>
                <a:ea typeface="Montserrat"/>
                <a:cs typeface="Montserrat"/>
                <a:sym typeface="Montserrat"/>
              </a:rPr>
              <a:t> Grouping data by certain attributes to facilitate analysis (e.g., sales by region or time period).</a:t>
            </a:r>
            <a:endParaRPr sz="800">
              <a:solidFill>
                <a:srgbClr val="FFFFFF"/>
              </a:solidFill>
              <a:latin typeface="Montserrat"/>
              <a:ea typeface="Montserrat"/>
              <a:cs typeface="Montserrat"/>
              <a:sym typeface="Montserrat"/>
            </a:endParaRPr>
          </a:p>
        </p:txBody>
      </p:sp>
      <p:sp>
        <p:nvSpPr>
          <p:cNvPr id="497" name="Google Shape;497;p41"/>
          <p:cNvSpPr txBox="1"/>
          <p:nvPr/>
        </p:nvSpPr>
        <p:spPr>
          <a:xfrm>
            <a:off x="831946" y="3126773"/>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01.</a:t>
            </a:r>
            <a:endParaRPr sz="700"/>
          </a:p>
        </p:txBody>
      </p:sp>
      <p:sp>
        <p:nvSpPr>
          <p:cNvPr id="498" name="Google Shape;498;p41"/>
          <p:cNvSpPr txBox="1"/>
          <p:nvPr/>
        </p:nvSpPr>
        <p:spPr>
          <a:xfrm>
            <a:off x="346747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02.</a:t>
            </a:r>
            <a:endParaRPr sz="700"/>
          </a:p>
        </p:txBody>
      </p:sp>
      <p:sp>
        <p:nvSpPr>
          <p:cNvPr id="499" name="Google Shape;499;p41"/>
          <p:cNvSpPr txBox="1"/>
          <p:nvPr/>
        </p:nvSpPr>
        <p:spPr>
          <a:xfrm>
            <a:off x="60703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03.</a:t>
            </a:r>
            <a:endParaRPr sz="7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03" name="Shape 503"/>
        <p:cNvGrpSpPr/>
        <p:nvPr/>
      </p:nvGrpSpPr>
      <p:grpSpPr>
        <a:xfrm>
          <a:off x="0" y="0"/>
          <a:ext cx="0" cy="0"/>
          <a:chOff x="0" y="0"/>
          <a:chExt cx="0" cy="0"/>
        </a:xfrm>
      </p:grpSpPr>
      <p:grpSp>
        <p:nvGrpSpPr>
          <p:cNvPr id="504" name="Google Shape;504;p42"/>
          <p:cNvGrpSpPr/>
          <p:nvPr/>
        </p:nvGrpSpPr>
        <p:grpSpPr>
          <a:xfrm>
            <a:off x="321243" y="-771525"/>
            <a:ext cx="2623209" cy="1543257"/>
            <a:chOff x="0" y="0"/>
            <a:chExt cx="1381800" cy="812925"/>
          </a:xfrm>
        </p:grpSpPr>
        <p:sp>
          <p:nvSpPr>
            <p:cNvPr id="505" name="Google Shape;505;p42"/>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06" name="Google Shape;506;p42"/>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07" name="Google Shape;507;p42"/>
          <p:cNvGrpSpPr/>
          <p:nvPr/>
        </p:nvGrpSpPr>
        <p:grpSpPr>
          <a:xfrm>
            <a:off x="321243" y="4165755"/>
            <a:ext cx="2623209" cy="1543257"/>
            <a:chOff x="0" y="0"/>
            <a:chExt cx="1381800" cy="812925"/>
          </a:xfrm>
        </p:grpSpPr>
        <p:sp>
          <p:nvSpPr>
            <p:cNvPr id="508" name="Google Shape;508;p42"/>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09" name="Google Shape;509;p42"/>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510" name="Google Shape;510;p42"/>
          <p:cNvCxnSpPr/>
          <p:nvPr/>
        </p:nvCxnSpPr>
        <p:spPr>
          <a:xfrm>
            <a:off x="3823652" y="2029231"/>
            <a:ext cx="3246000" cy="0"/>
          </a:xfrm>
          <a:prstGeom prst="straightConnector1">
            <a:avLst/>
          </a:prstGeom>
          <a:noFill/>
          <a:ln cap="flat" cmpd="sng" w="38100">
            <a:solidFill>
              <a:srgbClr val="FFFFFF"/>
            </a:solidFill>
            <a:prstDash val="solid"/>
            <a:round/>
            <a:headEnd len="sm" w="sm" type="none"/>
            <a:tailEnd len="sm" w="sm" type="none"/>
          </a:ln>
        </p:spPr>
      </p:cxnSp>
      <p:grpSp>
        <p:nvGrpSpPr>
          <p:cNvPr id="511" name="Google Shape;511;p42"/>
          <p:cNvGrpSpPr/>
          <p:nvPr/>
        </p:nvGrpSpPr>
        <p:grpSpPr>
          <a:xfrm>
            <a:off x="8024289" y="4520245"/>
            <a:ext cx="605409" cy="495647"/>
            <a:chOff x="0" y="-290413"/>
            <a:chExt cx="1614424" cy="1321724"/>
          </a:xfrm>
        </p:grpSpPr>
        <p:grpSp>
          <p:nvGrpSpPr>
            <p:cNvPr id="512" name="Google Shape;512;p42"/>
            <p:cNvGrpSpPr/>
            <p:nvPr/>
          </p:nvGrpSpPr>
          <p:grpSpPr>
            <a:xfrm>
              <a:off x="0" y="-290413"/>
              <a:ext cx="1614424" cy="1321724"/>
              <a:chOff x="0" y="-76200"/>
              <a:chExt cx="423600" cy="346800"/>
            </a:xfrm>
          </p:grpSpPr>
          <p:sp>
            <p:nvSpPr>
              <p:cNvPr id="513" name="Google Shape;513;p42"/>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14" name="Google Shape;514;p42"/>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15" name="Google Shape;515;p42"/>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
        <p:nvSpPr>
          <p:cNvPr id="516" name="Google Shape;516;p42"/>
          <p:cNvSpPr txBox="1"/>
          <p:nvPr/>
        </p:nvSpPr>
        <p:spPr>
          <a:xfrm>
            <a:off x="3138361" y="2151590"/>
            <a:ext cx="5131200" cy="2695500"/>
          </a:xfrm>
          <a:prstGeom prst="rect">
            <a:avLst/>
          </a:prstGeom>
          <a:noFill/>
          <a:ln>
            <a:noFill/>
          </a:ln>
        </p:spPr>
        <p:txBody>
          <a:bodyPr anchorCtr="0" anchor="t" bIns="0" lIns="0" spcFirstLastPara="1" rIns="0" wrap="square" tIns="0">
            <a:spAutoFit/>
          </a:bodyPr>
          <a:lstStyle/>
          <a:p>
            <a:pPr indent="0" lvl="0" marL="0" rtl="0" algn="l">
              <a:lnSpc>
                <a:spcPct val="151019"/>
              </a:lnSpc>
              <a:spcBef>
                <a:spcPts val="0"/>
              </a:spcBef>
              <a:spcAft>
                <a:spcPts val="0"/>
              </a:spcAft>
              <a:buClr>
                <a:schemeClr val="dk1"/>
              </a:buClr>
              <a:buSzPts val="1100"/>
              <a:buFont typeface="Arial"/>
              <a:buNone/>
            </a:pPr>
            <a:r>
              <a:rPr lang="en" sz="1000">
                <a:solidFill>
                  <a:srgbClr val="FFFFFF"/>
                </a:solidFill>
                <a:latin typeface="Montserrat Light"/>
                <a:ea typeface="Montserrat Light"/>
                <a:cs typeface="Montserrat Light"/>
                <a:sym typeface="Montserrat Light"/>
              </a:rPr>
              <a:t>Suppose a retail company wants to analyze its sales data. The raw data collected from different stores might have various issues like inconsistent date formats, missing values, and duplicate records. During the data transformation step, the company would:</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Clean the data by removing duplicates and filling in missing values.</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Standardize date formats to a common structure.</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Enrich the data by adding information about the product categories.</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Aggregate sales data to calculate total sales per region and time period.</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Anonymize customer data to comply with privacy regulations.</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lang="en" sz="1000">
                <a:solidFill>
                  <a:srgbClr val="FFFFFF"/>
                </a:solidFill>
                <a:latin typeface="Montserrat Light"/>
                <a:ea typeface="Montserrat Light"/>
                <a:cs typeface="Montserrat Light"/>
                <a:sym typeface="Montserrat Light"/>
              </a:rPr>
              <a:t>Restructure the data to create a pivot table showing sales by product and region.</a:t>
            </a:r>
            <a:endParaRPr sz="1000">
              <a:solidFill>
                <a:srgbClr val="FFFFFF"/>
              </a:solidFill>
              <a:latin typeface="Montserrat Light"/>
              <a:ea typeface="Montserrat Light"/>
              <a:cs typeface="Montserrat Light"/>
              <a:sym typeface="Montserrat Light"/>
            </a:endParaRPr>
          </a:p>
          <a:p>
            <a:pPr indent="0" lvl="0" marL="0" marR="0" rtl="0" algn="l">
              <a:lnSpc>
                <a:spcPct val="151019"/>
              </a:lnSpc>
              <a:spcBef>
                <a:spcPts val="0"/>
              </a:spcBef>
              <a:spcAft>
                <a:spcPts val="0"/>
              </a:spcAft>
              <a:buNone/>
            </a:pPr>
            <a:r>
              <a:t/>
            </a:r>
            <a:endParaRPr sz="900">
              <a:solidFill>
                <a:srgbClr val="FFFFFF"/>
              </a:solidFill>
              <a:latin typeface="Montserrat Light"/>
              <a:ea typeface="Montserrat Light"/>
              <a:cs typeface="Montserrat Light"/>
              <a:sym typeface="Montserrat Light"/>
            </a:endParaRPr>
          </a:p>
        </p:txBody>
      </p:sp>
      <p:sp>
        <p:nvSpPr>
          <p:cNvPr id="517" name="Google Shape;517;p42"/>
          <p:cNvSpPr txBox="1"/>
          <p:nvPr/>
        </p:nvSpPr>
        <p:spPr>
          <a:xfrm>
            <a:off x="3138361" y="1383983"/>
            <a:ext cx="5386500" cy="555600"/>
          </a:xfrm>
          <a:prstGeom prst="rect">
            <a:avLst/>
          </a:prstGeom>
          <a:noFill/>
          <a:ln>
            <a:noFill/>
          </a:ln>
        </p:spPr>
        <p:txBody>
          <a:bodyPr anchorCtr="0" anchor="t" bIns="0" lIns="0" spcFirstLastPara="1" rIns="0" wrap="square" tIns="0">
            <a:spAutoFit/>
          </a:bodyPr>
          <a:lstStyle/>
          <a:p>
            <a:pPr indent="0" lvl="0" marL="0" marR="0" rtl="0" algn="l">
              <a:lnSpc>
                <a:spcPct val="94992"/>
              </a:lnSpc>
              <a:spcBef>
                <a:spcPts val="0"/>
              </a:spcBef>
              <a:spcAft>
                <a:spcPts val="0"/>
              </a:spcAft>
              <a:buNone/>
            </a:pPr>
            <a:r>
              <a:rPr lang="en" sz="3800">
                <a:solidFill>
                  <a:srgbClr val="AACD3A"/>
                </a:solidFill>
                <a:latin typeface="Montserrat Medium"/>
                <a:ea typeface="Montserrat Medium"/>
                <a:cs typeface="Montserrat Medium"/>
                <a:sym typeface="Montserrat Medium"/>
              </a:rPr>
              <a:t>Example Scenario</a:t>
            </a:r>
            <a:endParaRPr sz="700"/>
          </a:p>
        </p:txBody>
      </p:sp>
      <p:pic>
        <p:nvPicPr>
          <p:cNvPr id="518" name="Google Shape;518;p42"/>
          <p:cNvPicPr preferRelativeResize="0"/>
          <p:nvPr/>
        </p:nvPicPr>
        <p:blipFill>
          <a:blip r:embed="rId4">
            <a:alphaModFix/>
          </a:blip>
          <a:stretch>
            <a:fillRect/>
          </a:stretch>
        </p:blipFill>
        <p:spPr>
          <a:xfrm>
            <a:off x="321250" y="1708188"/>
            <a:ext cx="2623300" cy="1727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22" name="Shape 522"/>
        <p:cNvGrpSpPr/>
        <p:nvPr/>
      </p:nvGrpSpPr>
      <p:grpSpPr>
        <a:xfrm>
          <a:off x="0" y="0"/>
          <a:ext cx="0" cy="0"/>
          <a:chOff x="0" y="0"/>
          <a:chExt cx="0" cy="0"/>
        </a:xfrm>
      </p:grpSpPr>
      <p:sp>
        <p:nvSpPr>
          <p:cNvPr id="523" name="Google Shape;523;p43"/>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524" name="Google Shape;524;p43"/>
          <p:cNvGrpSpPr/>
          <p:nvPr/>
        </p:nvGrpSpPr>
        <p:grpSpPr>
          <a:xfrm>
            <a:off x="7721051" y="4326880"/>
            <a:ext cx="605409" cy="495647"/>
            <a:chOff x="0" y="-76200"/>
            <a:chExt cx="423600" cy="346800"/>
          </a:xfrm>
        </p:grpSpPr>
        <p:sp>
          <p:nvSpPr>
            <p:cNvPr id="525" name="Google Shape;525;p43"/>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26" name="Google Shape;526;p43"/>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27" name="Google Shape;527;p43"/>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528" name="Google Shape;528;p43"/>
          <p:cNvSpPr txBox="1"/>
          <p:nvPr/>
        </p:nvSpPr>
        <p:spPr>
          <a:xfrm>
            <a:off x="514350" y="1903546"/>
            <a:ext cx="3166200" cy="3363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2300">
                <a:solidFill>
                  <a:srgbClr val="AACD3A"/>
                </a:solidFill>
                <a:latin typeface="Montserrat Medium"/>
                <a:ea typeface="Montserrat Medium"/>
                <a:cs typeface="Montserrat Medium"/>
                <a:sym typeface="Montserrat Medium"/>
              </a:rPr>
              <a:t>Data Serving</a:t>
            </a:r>
            <a:endParaRPr sz="1600"/>
          </a:p>
        </p:txBody>
      </p:sp>
      <p:sp>
        <p:nvSpPr>
          <p:cNvPr id="529" name="Google Shape;529;p43"/>
          <p:cNvSpPr txBox="1"/>
          <p:nvPr/>
        </p:nvSpPr>
        <p:spPr>
          <a:xfrm>
            <a:off x="514350" y="2381010"/>
            <a:ext cx="4422000" cy="2160600"/>
          </a:xfrm>
          <a:prstGeom prst="rect">
            <a:avLst/>
          </a:prstGeom>
          <a:noFill/>
          <a:ln>
            <a:noFill/>
          </a:ln>
        </p:spPr>
        <p:txBody>
          <a:bodyPr anchorCtr="0" anchor="t" bIns="0" lIns="0" spcFirstLastPara="1" rIns="0" wrap="square" tIns="0">
            <a:spAutoFit/>
          </a:bodyPr>
          <a:lstStyle/>
          <a:p>
            <a:pPr indent="0" lvl="0" marL="0" marR="0" rtl="0" algn="l">
              <a:lnSpc>
                <a:spcPct val="162966"/>
              </a:lnSpc>
              <a:spcBef>
                <a:spcPts val="0"/>
              </a:spcBef>
              <a:spcAft>
                <a:spcPts val="0"/>
              </a:spcAft>
              <a:buNone/>
            </a:pPr>
            <a:r>
              <a:rPr lang="en" sz="1000">
                <a:solidFill>
                  <a:srgbClr val="FFFFFF"/>
                </a:solidFill>
                <a:latin typeface="Montserrat"/>
                <a:ea typeface="Montserrat"/>
                <a:cs typeface="Montserrat"/>
                <a:sym typeface="Montserrat"/>
              </a:rPr>
              <a:t>This is the phase where processed and transformed data is made accessible and available for end-users, applications, and analytics tools. This step ensures that data is delivered in a format and manner that can be easily queried and utilized for decision-making, reporting, machine learning, and other business processes.</a:t>
            </a:r>
            <a:endParaRPr sz="1000">
              <a:solidFill>
                <a:srgbClr val="FFFFFF"/>
              </a:solidFill>
              <a:latin typeface="Montserrat"/>
              <a:ea typeface="Montserrat"/>
              <a:cs typeface="Montserrat"/>
              <a:sym typeface="Montserrat"/>
            </a:endParaRPr>
          </a:p>
          <a:p>
            <a:pPr indent="0" lvl="0" marL="0" marR="0" rtl="0" algn="l">
              <a:lnSpc>
                <a:spcPct val="162966"/>
              </a:lnSpc>
              <a:spcBef>
                <a:spcPts val="0"/>
              </a:spcBef>
              <a:spcAft>
                <a:spcPts val="0"/>
              </a:spcAft>
              <a:buNone/>
            </a:pPr>
            <a:r>
              <a:rPr lang="en" sz="1000">
                <a:solidFill>
                  <a:srgbClr val="FFFFFF"/>
                </a:solidFill>
                <a:latin typeface="Montserrat"/>
                <a:ea typeface="Montserrat"/>
                <a:cs typeface="Montserrat"/>
                <a:sym typeface="Montserrat"/>
              </a:rPr>
              <a:t>The data serving step is crucial for making processed data available in a secure, efficient, and scalable manner. It bridges the gap between data processing and data consumption, ensuring that end-users and applications can derive maximum value from the data.</a:t>
            </a:r>
            <a:endParaRPr sz="1000">
              <a:solidFill>
                <a:srgbClr val="FFFFFF"/>
              </a:solidFill>
              <a:latin typeface="Montserrat"/>
              <a:ea typeface="Montserrat"/>
              <a:cs typeface="Montserrat"/>
              <a:sym typeface="Montserrat"/>
            </a:endParaRPr>
          </a:p>
        </p:txBody>
      </p:sp>
      <p:sp>
        <p:nvSpPr>
          <p:cNvPr id="530" name="Google Shape;530;p43"/>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531" name="Google Shape;531;p43"/>
          <p:cNvPicPr preferRelativeResize="0"/>
          <p:nvPr/>
        </p:nvPicPr>
        <p:blipFill>
          <a:blip r:embed="rId5">
            <a:alphaModFix/>
          </a:blip>
          <a:stretch>
            <a:fillRect/>
          </a:stretch>
        </p:blipFill>
        <p:spPr>
          <a:xfrm>
            <a:off x="5980180" y="1083674"/>
            <a:ext cx="1979893" cy="29752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47" name="Google Shape;147;p26"/>
          <p:cNvSpPr/>
          <p:nvPr/>
        </p:nvSpPr>
        <p:spPr>
          <a:xfrm>
            <a:off x="514350" y="742750"/>
            <a:ext cx="8115300" cy="3658000"/>
          </a:xfrm>
          <a:custGeom>
            <a:rect b="b" l="l" r="r" t="t"/>
            <a:pathLst>
              <a:path extrusionOk="0" h="3093494" w="6862939">
                <a:moveTo>
                  <a:pt x="6738479" y="3093494"/>
                </a:moveTo>
                <a:lnTo>
                  <a:pt x="124460" y="3093494"/>
                </a:lnTo>
                <a:cubicBezTo>
                  <a:pt x="55880" y="3093494"/>
                  <a:pt x="0" y="3037614"/>
                  <a:pt x="0" y="2969034"/>
                </a:cubicBezTo>
                <a:lnTo>
                  <a:pt x="0" y="124460"/>
                </a:lnTo>
                <a:cubicBezTo>
                  <a:pt x="0" y="55880"/>
                  <a:pt x="55880" y="0"/>
                  <a:pt x="124460" y="0"/>
                </a:cubicBezTo>
                <a:lnTo>
                  <a:pt x="6738479" y="0"/>
                </a:lnTo>
                <a:cubicBezTo>
                  <a:pt x="6807059" y="0"/>
                  <a:pt x="6862939" y="55880"/>
                  <a:pt x="6862939" y="124460"/>
                </a:cubicBezTo>
                <a:lnTo>
                  <a:pt x="6862939" y="2969034"/>
                </a:lnTo>
                <a:cubicBezTo>
                  <a:pt x="6862939" y="3037614"/>
                  <a:pt x="6807059" y="3093494"/>
                  <a:pt x="6738479" y="3093494"/>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rPr lang="en"/>
              <a:t> </a:t>
            </a:r>
            <a:endParaRPr/>
          </a:p>
        </p:txBody>
      </p:sp>
      <p:sp>
        <p:nvSpPr>
          <p:cNvPr id="148" name="Google Shape;148;p26"/>
          <p:cNvSpPr txBox="1"/>
          <p:nvPr/>
        </p:nvSpPr>
        <p:spPr>
          <a:xfrm>
            <a:off x="4146411" y="1920896"/>
            <a:ext cx="3176791" cy="228600"/>
          </a:xfrm>
          <a:prstGeom prst="rect">
            <a:avLst/>
          </a:prstGeom>
          <a:noFill/>
          <a:ln>
            <a:noFill/>
          </a:ln>
        </p:spPr>
        <p:txBody>
          <a:bodyPr anchorCtr="0" anchor="t" bIns="0" lIns="0" spcFirstLastPara="1" rIns="0" wrap="square" tIns="0">
            <a:spAutoFit/>
          </a:bodyPr>
          <a:lstStyle/>
          <a:p>
            <a:pPr indent="0" lvl="0" marL="0" marR="0" rtl="0" algn="l">
              <a:lnSpc>
                <a:spcPct val="94972"/>
              </a:lnSpc>
              <a:spcBef>
                <a:spcPts val="0"/>
              </a:spcBef>
              <a:spcAft>
                <a:spcPts val="0"/>
              </a:spcAft>
              <a:buNone/>
            </a:pPr>
            <a:r>
              <a:rPr b="0" i="0" lang="en" sz="1800" u="none" cap="none" strike="noStrike">
                <a:solidFill>
                  <a:srgbClr val="FFFFFF"/>
                </a:solidFill>
                <a:latin typeface="Montserrat"/>
                <a:ea typeface="Montserrat"/>
                <a:cs typeface="Montserrat"/>
                <a:sym typeface="Montserrat"/>
              </a:rPr>
              <a:t>Introduction</a:t>
            </a:r>
            <a:endParaRPr sz="700"/>
          </a:p>
        </p:txBody>
      </p:sp>
      <p:sp>
        <p:nvSpPr>
          <p:cNvPr id="149" name="Google Shape;149;p26"/>
          <p:cNvSpPr txBox="1"/>
          <p:nvPr/>
        </p:nvSpPr>
        <p:spPr>
          <a:xfrm>
            <a:off x="4146411" y="3544867"/>
            <a:ext cx="1845000" cy="2340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1600">
                <a:solidFill>
                  <a:srgbClr val="AACD3A"/>
                </a:solidFill>
                <a:latin typeface="Montserrat Medium"/>
                <a:ea typeface="Montserrat Medium"/>
                <a:cs typeface="Montserrat Medium"/>
                <a:sym typeface="Montserrat Medium"/>
              </a:rPr>
              <a:t>Facilitator</a:t>
            </a:r>
            <a:endParaRPr sz="700"/>
          </a:p>
        </p:txBody>
      </p:sp>
      <p:sp>
        <p:nvSpPr>
          <p:cNvPr id="150" name="Google Shape;150;p26"/>
          <p:cNvSpPr txBox="1"/>
          <p:nvPr/>
        </p:nvSpPr>
        <p:spPr>
          <a:xfrm>
            <a:off x="4146411" y="1476396"/>
            <a:ext cx="4483200" cy="468000"/>
          </a:xfrm>
          <a:prstGeom prst="rect">
            <a:avLst/>
          </a:prstGeom>
          <a:noFill/>
          <a:ln>
            <a:noFill/>
          </a:ln>
        </p:spPr>
        <p:txBody>
          <a:bodyPr anchorCtr="0" anchor="t" bIns="0" lIns="0" spcFirstLastPara="1" rIns="0" wrap="square" tIns="0">
            <a:spAutoFit/>
          </a:bodyPr>
          <a:lstStyle/>
          <a:p>
            <a:pPr indent="0" lvl="0" marL="0" marR="0" rtl="0" algn="l">
              <a:lnSpc>
                <a:spcPct val="94999"/>
              </a:lnSpc>
              <a:spcBef>
                <a:spcPts val="0"/>
              </a:spcBef>
              <a:spcAft>
                <a:spcPts val="0"/>
              </a:spcAft>
              <a:buNone/>
            </a:pPr>
            <a:r>
              <a:rPr lang="en" sz="3200">
                <a:solidFill>
                  <a:srgbClr val="AACD3A"/>
                </a:solidFill>
                <a:latin typeface="Montserrat Medium"/>
                <a:ea typeface="Montserrat Medium"/>
                <a:cs typeface="Montserrat Medium"/>
                <a:sym typeface="Montserrat Medium"/>
              </a:rPr>
              <a:t>ABOUT ME</a:t>
            </a:r>
            <a:endParaRPr sz="700"/>
          </a:p>
        </p:txBody>
      </p:sp>
      <p:sp>
        <p:nvSpPr>
          <p:cNvPr id="151" name="Google Shape;151;p26"/>
          <p:cNvSpPr txBox="1"/>
          <p:nvPr/>
        </p:nvSpPr>
        <p:spPr>
          <a:xfrm>
            <a:off x="4155936" y="2309539"/>
            <a:ext cx="4355100" cy="1184700"/>
          </a:xfrm>
          <a:prstGeom prst="rect">
            <a:avLst/>
          </a:prstGeom>
          <a:noFill/>
          <a:ln>
            <a:noFill/>
          </a:ln>
        </p:spPr>
        <p:txBody>
          <a:bodyPr anchorCtr="0" anchor="t" bIns="0" lIns="0" spcFirstLastPara="1" rIns="0" wrap="square" tIns="0">
            <a:spAutoFit/>
          </a:bodyPr>
          <a:lstStyle/>
          <a:p>
            <a:pPr indent="0" lvl="0" marL="0" marR="0" rtl="0" algn="l">
              <a:lnSpc>
                <a:spcPct val="151043"/>
              </a:lnSpc>
              <a:spcBef>
                <a:spcPts val="0"/>
              </a:spcBef>
              <a:spcAft>
                <a:spcPts val="0"/>
              </a:spcAft>
              <a:buNone/>
            </a:pPr>
            <a:r>
              <a:rPr lang="en" sz="900">
                <a:solidFill>
                  <a:srgbClr val="FFFFFF"/>
                </a:solidFill>
                <a:latin typeface="Montserrat"/>
                <a:ea typeface="Montserrat"/>
                <a:cs typeface="Montserrat"/>
                <a:sym typeface="Montserrat"/>
              </a:rPr>
              <a:t>I am a professional data engineer with years of experience working across industries. I currently work as a data engineer at JLR in the United Kingdom, where I implements data solutions to support the manufacturing of luxury vehicle brands like Range Rover. </a:t>
            </a:r>
            <a:r>
              <a:rPr lang="en" sz="900">
                <a:solidFill>
                  <a:srgbClr val="FFFFFF"/>
                </a:solidFill>
                <a:latin typeface="Montserrat"/>
                <a:ea typeface="Montserrat"/>
                <a:cs typeface="Montserrat"/>
                <a:sym typeface="Montserrat"/>
              </a:rPr>
              <a:t>I</a:t>
            </a:r>
            <a:r>
              <a:rPr lang="en" sz="900">
                <a:solidFill>
                  <a:srgbClr val="FFFFFF"/>
                </a:solidFill>
                <a:latin typeface="Montserrat"/>
                <a:ea typeface="Montserrat"/>
                <a:cs typeface="Montserrat"/>
                <a:sym typeface="Montserrat"/>
              </a:rPr>
              <a:t> am the founder of the Data Engineering Community, a community founded with the vision of providing data engineers a supportive and collaborative platform.</a:t>
            </a:r>
            <a:endParaRPr sz="900">
              <a:solidFill>
                <a:srgbClr val="FFFFFF"/>
              </a:solidFill>
              <a:latin typeface="Montserrat"/>
              <a:ea typeface="Montserrat"/>
              <a:cs typeface="Montserrat"/>
              <a:sym typeface="Montserrat"/>
            </a:endParaRPr>
          </a:p>
        </p:txBody>
      </p:sp>
      <p:grpSp>
        <p:nvGrpSpPr>
          <p:cNvPr id="152" name="Google Shape;152;p26"/>
          <p:cNvGrpSpPr/>
          <p:nvPr/>
        </p:nvGrpSpPr>
        <p:grpSpPr>
          <a:xfrm>
            <a:off x="8014763" y="4520246"/>
            <a:ext cx="605362" cy="495634"/>
            <a:chOff x="0" y="-290412"/>
            <a:chExt cx="1614298" cy="1321690"/>
          </a:xfrm>
        </p:grpSpPr>
        <p:grpSp>
          <p:nvGrpSpPr>
            <p:cNvPr id="153" name="Google Shape;153;p26"/>
            <p:cNvGrpSpPr/>
            <p:nvPr/>
          </p:nvGrpSpPr>
          <p:grpSpPr>
            <a:xfrm>
              <a:off x="0" y="-290412"/>
              <a:ext cx="1614298" cy="1321690"/>
              <a:chOff x="0" y="-76200"/>
              <a:chExt cx="423569" cy="346793"/>
            </a:xfrm>
          </p:grpSpPr>
          <p:sp>
            <p:nvSpPr>
              <p:cNvPr id="154" name="Google Shape;154;p26"/>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55" name="Google Shape;155;p26"/>
              <p:cNvSpPr txBox="1"/>
              <p:nvPr/>
            </p:nvSpPr>
            <p:spPr>
              <a:xfrm>
                <a:off x="0" y="-76200"/>
                <a:ext cx="423569" cy="346793"/>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56" name="Google Shape;156;p26"/>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4">
                <a:alphaModFix/>
              </a:blip>
              <a:stretch>
                <a:fillRect b="0" l="0" r="0" t="0"/>
              </a:stretch>
            </a:blipFill>
            <a:ln>
              <a:noFill/>
            </a:ln>
          </p:spPr>
        </p:sp>
      </p:grpSp>
      <p:pic>
        <p:nvPicPr>
          <p:cNvPr id="157" name="Google Shape;157;p26"/>
          <p:cNvPicPr preferRelativeResize="0"/>
          <p:nvPr/>
        </p:nvPicPr>
        <p:blipFill>
          <a:blip r:embed="rId5">
            <a:alphaModFix/>
          </a:blip>
          <a:stretch>
            <a:fillRect/>
          </a:stretch>
        </p:blipFill>
        <p:spPr>
          <a:xfrm>
            <a:off x="1403188" y="1212425"/>
            <a:ext cx="2043700" cy="2719175"/>
          </a:xfrm>
          <a:prstGeom prst="rect">
            <a:avLst/>
          </a:prstGeom>
          <a:noFill/>
          <a:ln>
            <a:noFill/>
          </a:ln>
        </p:spPr>
      </p:pic>
      <p:pic>
        <p:nvPicPr>
          <p:cNvPr id="158" name="Google Shape;158;p26"/>
          <p:cNvPicPr preferRelativeResize="0"/>
          <p:nvPr/>
        </p:nvPicPr>
        <p:blipFill>
          <a:blip r:embed="rId6">
            <a:alphaModFix/>
          </a:blip>
          <a:stretch>
            <a:fillRect/>
          </a:stretch>
        </p:blipFill>
        <p:spPr>
          <a:xfrm>
            <a:off x="615175" y="4158900"/>
            <a:ext cx="265375" cy="149100"/>
          </a:xfrm>
          <a:prstGeom prst="rect">
            <a:avLst/>
          </a:prstGeom>
          <a:solidFill>
            <a:srgbClr val="133137"/>
          </a:solidFill>
          <a:ln>
            <a:noFill/>
          </a:ln>
        </p:spPr>
      </p:pic>
      <p:sp>
        <p:nvSpPr>
          <p:cNvPr id="159" name="Google Shape;159;p26"/>
          <p:cNvSpPr txBox="1"/>
          <p:nvPr/>
        </p:nvSpPr>
        <p:spPr>
          <a:xfrm>
            <a:off x="833650" y="4087200"/>
            <a:ext cx="845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Calibri"/>
                <a:ea typeface="Calibri"/>
                <a:cs typeface="Calibri"/>
                <a:sym typeface="Calibri"/>
              </a:rPr>
              <a:t>najeebsulaiman_</a:t>
            </a:r>
            <a:endParaRPr sz="700">
              <a:solidFill>
                <a:schemeClr val="lt1"/>
              </a:solidFill>
              <a:latin typeface="Calibri"/>
              <a:ea typeface="Calibri"/>
              <a:cs typeface="Calibri"/>
              <a:sym typeface="Calibri"/>
            </a:endParaRPr>
          </a:p>
        </p:txBody>
      </p:sp>
      <p:pic>
        <p:nvPicPr>
          <p:cNvPr id="160" name="Google Shape;160;p26"/>
          <p:cNvPicPr preferRelativeResize="0"/>
          <p:nvPr/>
        </p:nvPicPr>
        <p:blipFill>
          <a:blip r:embed="rId7">
            <a:alphaModFix/>
          </a:blip>
          <a:stretch>
            <a:fillRect/>
          </a:stretch>
        </p:blipFill>
        <p:spPr>
          <a:xfrm>
            <a:off x="1610150" y="4127325"/>
            <a:ext cx="212225" cy="212225"/>
          </a:xfrm>
          <a:prstGeom prst="rect">
            <a:avLst/>
          </a:prstGeom>
          <a:solidFill>
            <a:srgbClr val="133137"/>
          </a:solidFill>
          <a:ln>
            <a:noFill/>
          </a:ln>
        </p:spPr>
      </p:pic>
      <p:sp>
        <p:nvSpPr>
          <p:cNvPr id="161" name="Google Shape;161;p26"/>
          <p:cNvSpPr txBox="1"/>
          <p:nvPr/>
        </p:nvSpPr>
        <p:spPr>
          <a:xfrm>
            <a:off x="1797375" y="4087200"/>
            <a:ext cx="845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Calibri"/>
                <a:ea typeface="Calibri"/>
                <a:cs typeface="Calibri"/>
                <a:sym typeface="Calibri"/>
              </a:rPr>
              <a:t>N</a:t>
            </a:r>
            <a:r>
              <a:rPr lang="en" sz="700">
                <a:solidFill>
                  <a:schemeClr val="lt1"/>
                </a:solidFill>
                <a:latin typeface="Calibri"/>
                <a:ea typeface="Calibri"/>
                <a:cs typeface="Calibri"/>
                <a:sym typeface="Calibri"/>
              </a:rPr>
              <a:t>ajeeb sulaiman</a:t>
            </a:r>
            <a:endParaRPr sz="700">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35" name="Shape 535"/>
        <p:cNvGrpSpPr/>
        <p:nvPr/>
      </p:nvGrpSpPr>
      <p:grpSpPr>
        <a:xfrm>
          <a:off x="0" y="0"/>
          <a:ext cx="0" cy="0"/>
          <a:chOff x="0" y="0"/>
          <a:chExt cx="0" cy="0"/>
        </a:xfrm>
      </p:grpSpPr>
      <p:sp>
        <p:nvSpPr>
          <p:cNvPr id="536" name="Google Shape;536;p44"/>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537" name="Google Shape;537;p44"/>
          <p:cNvGrpSpPr/>
          <p:nvPr/>
        </p:nvGrpSpPr>
        <p:grpSpPr>
          <a:xfrm>
            <a:off x="7721051" y="4326880"/>
            <a:ext cx="605409" cy="495647"/>
            <a:chOff x="0" y="-76200"/>
            <a:chExt cx="423600" cy="346800"/>
          </a:xfrm>
        </p:grpSpPr>
        <p:sp>
          <p:nvSpPr>
            <p:cNvPr id="538" name="Google Shape;538;p44"/>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39" name="Google Shape;539;p44"/>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40" name="Google Shape;540;p44"/>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541" name="Google Shape;541;p44"/>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542" name="Google Shape;542;p44"/>
          <p:cNvPicPr preferRelativeResize="0"/>
          <p:nvPr/>
        </p:nvPicPr>
        <p:blipFill>
          <a:blip r:embed="rId5">
            <a:alphaModFix/>
          </a:blip>
          <a:stretch>
            <a:fillRect/>
          </a:stretch>
        </p:blipFill>
        <p:spPr>
          <a:xfrm>
            <a:off x="152400" y="1707945"/>
            <a:ext cx="8839200" cy="2592832"/>
          </a:xfrm>
          <a:prstGeom prst="rect">
            <a:avLst/>
          </a:prstGeom>
          <a:noFill/>
          <a:ln>
            <a:noFill/>
          </a:ln>
        </p:spPr>
      </p:pic>
      <p:sp>
        <p:nvSpPr>
          <p:cNvPr id="543" name="Google Shape;543;p44"/>
          <p:cNvSpPr txBox="1"/>
          <p:nvPr/>
        </p:nvSpPr>
        <p:spPr>
          <a:xfrm>
            <a:off x="2899650" y="1159775"/>
            <a:ext cx="3344700" cy="3948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2700">
                <a:solidFill>
                  <a:srgbClr val="AACD3A"/>
                </a:solidFill>
                <a:latin typeface="Montserrat Medium"/>
                <a:ea typeface="Montserrat Medium"/>
                <a:cs typeface="Montserrat Medium"/>
                <a:sym typeface="Montserrat Medium"/>
              </a:rPr>
              <a:t>The Undercurrents</a:t>
            </a:r>
            <a:endParaRPr sz="7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47" name="Shape 547"/>
        <p:cNvGrpSpPr/>
        <p:nvPr/>
      </p:nvGrpSpPr>
      <p:grpSpPr>
        <a:xfrm>
          <a:off x="0" y="0"/>
          <a:ext cx="0" cy="0"/>
          <a:chOff x="0" y="0"/>
          <a:chExt cx="0" cy="0"/>
        </a:xfrm>
      </p:grpSpPr>
      <p:sp>
        <p:nvSpPr>
          <p:cNvPr id="548" name="Google Shape;548;p45"/>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549" name="Google Shape;549;p45"/>
          <p:cNvGrpSpPr/>
          <p:nvPr/>
        </p:nvGrpSpPr>
        <p:grpSpPr>
          <a:xfrm>
            <a:off x="7721051" y="4326880"/>
            <a:ext cx="605409" cy="495647"/>
            <a:chOff x="0" y="-76200"/>
            <a:chExt cx="423600" cy="346800"/>
          </a:xfrm>
        </p:grpSpPr>
        <p:sp>
          <p:nvSpPr>
            <p:cNvPr id="550" name="Google Shape;550;p45"/>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51" name="Google Shape;551;p45"/>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52" name="Google Shape;552;p45"/>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553" name="Google Shape;553;p45"/>
          <p:cNvSpPr txBox="1"/>
          <p:nvPr/>
        </p:nvSpPr>
        <p:spPr>
          <a:xfrm>
            <a:off x="514350" y="1903550"/>
            <a:ext cx="3304200" cy="3363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2300">
                <a:solidFill>
                  <a:srgbClr val="AACD3A"/>
                </a:solidFill>
                <a:latin typeface="Montserrat Medium"/>
                <a:ea typeface="Montserrat Medium"/>
                <a:cs typeface="Montserrat Medium"/>
                <a:sym typeface="Montserrat Medium"/>
              </a:rPr>
              <a:t>What Is Data Pipeline</a:t>
            </a:r>
            <a:endParaRPr sz="1600"/>
          </a:p>
        </p:txBody>
      </p:sp>
      <p:sp>
        <p:nvSpPr>
          <p:cNvPr id="554" name="Google Shape;554;p45"/>
          <p:cNvSpPr txBox="1"/>
          <p:nvPr/>
        </p:nvSpPr>
        <p:spPr>
          <a:xfrm>
            <a:off x="514350" y="2609610"/>
            <a:ext cx="4422000" cy="655500"/>
          </a:xfrm>
          <a:prstGeom prst="rect">
            <a:avLst/>
          </a:prstGeom>
          <a:noFill/>
          <a:ln>
            <a:noFill/>
          </a:ln>
        </p:spPr>
        <p:txBody>
          <a:bodyPr anchorCtr="0" anchor="t" bIns="0" lIns="0" spcFirstLastPara="1" rIns="0" wrap="square" tIns="0">
            <a:spAutoFit/>
          </a:bodyPr>
          <a:lstStyle/>
          <a:p>
            <a:pPr indent="0" lvl="0" marL="0" rtl="0" algn="l">
              <a:lnSpc>
                <a:spcPct val="162966"/>
              </a:lnSpc>
              <a:spcBef>
                <a:spcPts val="0"/>
              </a:spcBef>
              <a:spcAft>
                <a:spcPts val="0"/>
              </a:spcAft>
              <a:buSzPts val="1100"/>
              <a:buNone/>
            </a:pPr>
            <a:r>
              <a:rPr lang="en" sz="1000">
                <a:solidFill>
                  <a:srgbClr val="FFFFFF"/>
                </a:solidFill>
                <a:latin typeface="Montserrat"/>
                <a:ea typeface="Montserrat"/>
                <a:cs typeface="Montserrat"/>
                <a:sym typeface="Montserrat"/>
              </a:rPr>
              <a:t>A data pipeline refers to the integrated set of processes, tools, and infrastructure set up to automate the flow of data from its various sources to its end destinations.</a:t>
            </a:r>
            <a:endParaRPr sz="1000">
              <a:solidFill>
                <a:srgbClr val="FFFFFF"/>
              </a:solidFill>
              <a:latin typeface="Montserrat"/>
              <a:ea typeface="Montserrat"/>
              <a:cs typeface="Montserrat"/>
              <a:sym typeface="Montserrat"/>
            </a:endParaRPr>
          </a:p>
        </p:txBody>
      </p:sp>
      <p:sp>
        <p:nvSpPr>
          <p:cNvPr id="555" name="Google Shape;555;p45"/>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556" name="Google Shape;556;p45"/>
          <p:cNvPicPr preferRelativeResize="0"/>
          <p:nvPr/>
        </p:nvPicPr>
        <p:blipFill>
          <a:blip r:embed="rId5">
            <a:alphaModFix/>
          </a:blip>
          <a:stretch>
            <a:fillRect/>
          </a:stretch>
        </p:blipFill>
        <p:spPr>
          <a:xfrm>
            <a:off x="4813425" y="965925"/>
            <a:ext cx="4254824" cy="3360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60" name="Shape 560"/>
        <p:cNvGrpSpPr/>
        <p:nvPr/>
      </p:nvGrpSpPr>
      <p:grpSpPr>
        <a:xfrm>
          <a:off x="0" y="0"/>
          <a:ext cx="0" cy="0"/>
          <a:chOff x="0" y="0"/>
          <a:chExt cx="0" cy="0"/>
        </a:xfrm>
      </p:grpSpPr>
      <p:grpSp>
        <p:nvGrpSpPr>
          <p:cNvPr id="561" name="Google Shape;561;p46"/>
          <p:cNvGrpSpPr/>
          <p:nvPr/>
        </p:nvGrpSpPr>
        <p:grpSpPr>
          <a:xfrm>
            <a:off x="321243" y="-771525"/>
            <a:ext cx="2623209" cy="1543257"/>
            <a:chOff x="0" y="0"/>
            <a:chExt cx="1381800" cy="812925"/>
          </a:xfrm>
        </p:grpSpPr>
        <p:sp>
          <p:nvSpPr>
            <p:cNvPr id="562" name="Google Shape;562;p46"/>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63" name="Google Shape;563;p46"/>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64" name="Google Shape;564;p46"/>
          <p:cNvGrpSpPr/>
          <p:nvPr/>
        </p:nvGrpSpPr>
        <p:grpSpPr>
          <a:xfrm>
            <a:off x="321243" y="4165755"/>
            <a:ext cx="2623209" cy="1543257"/>
            <a:chOff x="0" y="0"/>
            <a:chExt cx="1381800" cy="812925"/>
          </a:xfrm>
        </p:grpSpPr>
        <p:sp>
          <p:nvSpPr>
            <p:cNvPr id="565" name="Google Shape;565;p46"/>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66" name="Google Shape;566;p46"/>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567" name="Google Shape;567;p46"/>
          <p:cNvCxnSpPr/>
          <p:nvPr/>
        </p:nvCxnSpPr>
        <p:spPr>
          <a:xfrm>
            <a:off x="3823652" y="2029231"/>
            <a:ext cx="3246000" cy="0"/>
          </a:xfrm>
          <a:prstGeom prst="straightConnector1">
            <a:avLst/>
          </a:prstGeom>
          <a:noFill/>
          <a:ln cap="flat" cmpd="sng" w="38100">
            <a:solidFill>
              <a:srgbClr val="FFFFFF"/>
            </a:solidFill>
            <a:prstDash val="solid"/>
            <a:round/>
            <a:headEnd len="sm" w="sm" type="none"/>
            <a:tailEnd len="sm" w="sm" type="none"/>
          </a:ln>
        </p:spPr>
      </p:cxnSp>
      <p:grpSp>
        <p:nvGrpSpPr>
          <p:cNvPr id="568" name="Google Shape;568;p46"/>
          <p:cNvGrpSpPr/>
          <p:nvPr/>
        </p:nvGrpSpPr>
        <p:grpSpPr>
          <a:xfrm>
            <a:off x="8024289" y="4520245"/>
            <a:ext cx="605409" cy="495647"/>
            <a:chOff x="0" y="-290413"/>
            <a:chExt cx="1614424" cy="1321724"/>
          </a:xfrm>
        </p:grpSpPr>
        <p:grpSp>
          <p:nvGrpSpPr>
            <p:cNvPr id="569" name="Google Shape;569;p46"/>
            <p:cNvGrpSpPr/>
            <p:nvPr/>
          </p:nvGrpSpPr>
          <p:grpSpPr>
            <a:xfrm>
              <a:off x="0" y="-290413"/>
              <a:ext cx="1614424" cy="1321724"/>
              <a:chOff x="0" y="-76200"/>
              <a:chExt cx="423600" cy="346800"/>
            </a:xfrm>
          </p:grpSpPr>
          <p:sp>
            <p:nvSpPr>
              <p:cNvPr id="570" name="Google Shape;570;p46"/>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71" name="Google Shape;571;p46"/>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72" name="Google Shape;572;p46"/>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
        <p:nvSpPr>
          <p:cNvPr id="573" name="Google Shape;573;p46"/>
          <p:cNvSpPr txBox="1"/>
          <p:nvPr/>
        </p:nvSpPr>
        <p:spPr>
          <a:xfrm>
            <a:off x="3138361" y="2151590"/>
            <a:ext cx="5131200" cy="2478600"/>
          </a:xfrm>
          <a:prstGeom prst="rect">
            <a:avLst/>
          </a:prstGeom>
          <a:noFill/>
          <a:ln>
            <a:noFill/>
          </a:ln>
        </p:spPr>
        <p:txBody>
          <a:bodyPr anchorCtr="0" anchor="t" bIns="0" lIns="0" spcFirstLastPara="1" rIns="0" wrap="square" tIns="0">
            <a:spAutoFit/>
          </a:bodyPr>
          <a:lstStyle/>
          <a:p>
            <a:pPr indent="0" lvl="0" marL="0" marR="0" rtl="0" algn="l">
              <a:lnSpc>
                <a:spcPct val="151019"/>
              </a:lnSpc>
              <a:spcBef>
                <a:spcPts val="0"/>
              </a:spcBef>
              <a:spcAft>
                <a:spcPts val="0"/>
              </a:spcAft>
              <a:buNone/>
            </a:pPr>
            <a:r>
              <a:rPr lang="en" sz="1000">
                <a:solidFill>
                  <a:srgbClr val="FFFFFF"/>
                </a:solidFill>
                <a:latin typeface="Montserrat Light"/>
                <a:ea typeface="Montserrat Light"/>
                <a:cs typeface="Montserrat Light"/>
                <a:sym typeface="Montserrat Light"/>
              </a:rPr>
              <a:t>Data modeling is the process of creating a visual representation of a whole or part of an information system to depict data structures and the relationships between them. This ensures data is structured in a way that supports efficient querying, analysis, and reporting.</a:t>
            </a:r>
            <a:endParaRPr sz="1000">
              <a:solidFill>
                <a:srgbClr val="FFFFFF"/>
              </a:solidFill>
              <a:latin typeface="Montserrat Light"/>
              <a:ea typeface="Montserrat Light"/>
              <a:cs typeface="Montserrat Light"/>
              <a:sym typeface="Montserrat Light"/>
            </a:endParaRPr>
          </a:p>
          <a:p>
            <a:pPr indent="0" lvl="0" marL="0" rtl="0" algn="l">
              <a:lnSpc>
                <a:spcPct val="151019"/>
              </a:lnSpc>
              <a:spcBef>
                <a:spcPts val="0"/>
              </a:spcBef>
              <a:spcAft>
                <a:spcPts val="0"/>
              </a:spcAft>
              <a:buClr>
                <a:schemeClr val="dk1"/>
              </a:buClr>
              <a:buSzPts val="1100"/>
              <a:buFont typeface="Arial"/>
              <a:buNone/>
            </a:pPr>
            <a:r>
              <a:rPr b="1" lang="en" sz="1000">
                <a:solidFill>
                  <a:srgbClr val="FFFFFF"/>
                </a:solidFill>
                <a:latin typeface="Montserrat"/>
                <a:ea typeface="Montserrat"/>
                <a:cs typeface="Montserrat"/>
                <a:sym typeface="Montserrat"/>
              </a:rPr>
              <a:t>Objectives of Data Modeling:</a:t>
            </a:r>
            <a:endParaRPr b="1" sz="1000">
              <a:solidFill>
                <a:srgbClr val="FFFFFF"/>
              </a:solidFill>
              <a:latin typeface="Montserrat"/>
              <a:ea typeface="Montserrat"/>
              <a:cs typeface="Montserrat"/>
              <a:sym typeface="Montserrat"/>
            </a:endParaRPr>
          </a:p>
          <a:p>
            <a:pPr indent="-292100" lvl="0" marL="457200" rtl="0" algn="l">
              <a:lnSpc>
                <a:spcPct val="151019"/>
              </a:lnSpc>
              <a:spcBef>
                <a:spcPts val="0"/>
              </a:spcBef>
              <a:spcAft>
                <a:spcPts val="0"/>
              </a:spcAft>
              <a:buClr>
                <a:srgbClr val="FFFFFF"/>
              </a:buClr>
              <a:buSzPts val="1000"/>
              <a:buFont typeface="Montserrat Light"/>
              <a:buChar char="●"/>
            </a:pPr>
            <a:r>
              <a:rPr b="1" lang="en" sz="1000">
                <a:solidFill>
                  <a:srgbClr val="FFFFFF"/>
                </a:solidFill>
                <a:latin typeface="Montserrat"/>
                <a:ea typeface="Montserrat"/>
                <a:cs typeface="Montserrat"/>
                <a:sym typeface="Montserrat"/>
              </a:rPr>
              <a:t>Facilitate Data Management:</a:t>
            </a:r>
            <a:r>
              <a:rPr lang="en" sz="1000">
                <a:solidFill>
                  <a:srgbClr val="FFFFFF"/>
                </a:solidFill>
                <a:latin typeface="Montserrat Light"/>
                <a:ea typeface="Montserrat Light"/>
                <a:cs typeface="Montserrat Light"/>
                <a:sym typeface="Montserrat Light"/>
              </a:rPr>
              <a:t> Provide a clear blueprint for designing databases that are easy to maintain and scale.</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b="1" lang="en" sz="1000">
                <a:solidFill>
                  <a:srgbClr val="FFFFFF"/>
                </a:solidFill>
                <a:latin typeface="Montserrat"/>
                <a:ea typeface="Montserrat"/>
                <a:cs typeface="Montserrat"/>
                <a:sym typeface="Montserrat"/>
              </a:rPr>
              <a:t>Enhance Data Quality: </a:t>
            </a:r>
            <a:r>
              <a:rPr lang="en" sz="1000">
                <a:solidFill>
                  <a:srgbClr val="FFFFFF"/>
                </a:solidFill>
                <a:latin typeface="Montserrat Light"/>
                <a:ea typeface="Montserrat Light"/>
                <a:cs typeface="Montserrat Light"/>
                <a:sym typeface="Montserrat Light"/>
              </a:rPr>
              <a:t>Define data standards and consistency.</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b="1" lang="en" sz="1000">
                <a:solidFill>
                  <a:srgbClr val="FFFFFF"/>
                </a:solidFill>
                <a:latin typeface="Montserrat"/>
                <a:ea typeface="Montserrat"/>
                <a:cs typeface="Montserrat"/>
                <a:sym typeface="Montserrat"/>
              </a:rPr>
              <a:t>Improve Performance:</a:t>
            </a:r>
            <a:r>
              <a:rPr lang="en" sz="1000">
                <a:solidFill>
                  <a:srgbClr val="FFFFFF"/>
                </a:solidFill>
                <a:latin typeface="Montserrat Light"/>
                <a:ea typeface="Montserrat Light"/>
                <a:cs typeface="Montserrat Light"/>
                <a:sym typeface="Montserrat Light"/>
              </a:rPr>
              <a:t> Optimize data retrieval and update processes.</a:t>
            </a:r>
            <a:endParaRPr sz="1000">
              <a:solidFill>
                <a:srgbClr val="FFFFFF"/>
              </a:solidFill>
              <a:latin typeface="Montserrat Light"/>
              <a:ea typeface="Montserrat Light"/>
              <a:cs typeface="Montserrat Light"/>
              <a:sym typeface="Montserrat Light"/>
            </a:endParaRPr>
          </a:p>
          <a:p>
            <a:pPr indent="-292100" lvl="0" marL="457200" rtl="0" algn="l">
              <a:lnSpc>
                <a:spcPct val="151019"/>
              </a:lnSpc>
              <a:spcBef>
                <a:spcPts val="0"/>
              </a:spcBef>
              <a:spcAft>
                <a:spcPts val="0"/>
              </a:spcAft>
              <a:buClr>
                <a:srgbClr val="FFFFFF"/>
              </a:buClr>
              <a:buSzPts val="1000"/>
              <a:buFont typeface="Montserrat Light"/>
              <a:buChar char="●"/>
            </a:pPr>
            <a:r>
              <a:rPr b="1" lang="en" sz="1000">
                <a:solidFill>
                  <a:srgbClr val="FFFFFF"/>
                </a:solidFill>
                <a:latin typeface="Montserrat"/>
                <a:ea typeface="Montserrat"/>
                <a:cs typeface="Montserrat"/>
                <a:sym typeface="Montserrat"/>
              </a:rPr>
              <a:t>Enable Better Decision-Making:</a:t>
            </a:r>
            <a:r>
              <a:rPr lang="en" sz="1000">
                <a:solidFill>
                  <a:srgbClr val="FFFFFF"/>
                </a:solidFill>
                <a:latin typeface="Montserrat Light"/>
                <a:ea typeface="Montserrat Light"/>
                <a:cs typeface="Montserrat Light"/>
                <a:sym typeface="Montserrat Light"/>
              </a:rPr>
              <a:t> Provide accurate and timely information through well-structured data.</a:t>
            </a:r>
            <a:endParaRPr sz="1000">
              <a:solidFill>
                <a:srgbClr val="FFFFFF"/>
              </a:solidFill>
              <a:latin typeface="Montserrat Light"/>
              <a:ea typeface="Montserrat Light"/>
              <a:cs typeface="Montserrat Light"/>
              <a:sym typeface="Montserrat Light"/>
            </a:endParaRPr>
          </a:p>
        </p:txBody>
      </p:sp>
      <p:sp>
        <p:nvSpPr>
          <p:cNvPr id="574" name="Google Shape;574;p46"/>
          <p:cNvSpPr txBox="1"/>
          <p:nvPr/>
        </p:nvSpPr>
        <p:spPr>
          <a:xfrm>
            <a:off x="3138350" y="1383975"/>
            <a:ext cx="5715000" cy="555600"/>
          </a:xfrm>
          <a:prstGeom prst="rect">
            <a:avLst/>
          </a:prstGeom>
          <a:noFill/>
          <a:ln>
            <a:noFill/>
          </a:ln>
        </p:spPr>
        <p:txBody>
          <a:bodyPr anchorCtr="0" anchor="t" bIns="0" lIns="0" spcFirstLastPara="1" rIns="0" wrap="square" tIns="0">
            <a:spAutoFit/>
          </a:bodyPr>
          <a:lstStyle/>
          <a:p>
            <a:pPr indent="0" lvl="0" marL="0" marR="0" rtl="0" algn="l">
              <a:lnSpc>
                <a:spcPct val="94992"/>
              </a:lnSpc>
              <a:spcBef>
                <a:spcPts val="0"/>
              </a:spcBef>
              <a:spcAft>
                <a:spcPts val="0"/>
              </a:spcAft>
              <a:buNone/>
            </a:pPr>
            <a:r>
              <a:rPr lang="en" sz="3800">
                <a:solidFill>
                  <a:srgbClr val="AACD3A"/>
                </a:solidFill>
                <a:latin typeface="Montserrat Medium"/>
                <a:ea typeface="Montserrat Medium"/>
                <a:cs typeface="Montserrat Medium"/>
                <a:sym typeface="Montserrat Medium"/>
              </a:rPr>
              <a:t>What is Data Modeling</a:t>
            </a:r>
            <a:endParaRPr sz="700"/>
          </a:p>
        </p:txBody>
      </p:sp>
      <p:pic>
        <p:nvPicPr>
          <p:cNvPr id="575" name="Google Shape;575;p46"/>
          <p:cNvPicPr preferRelativeResize="0"/>
          <p:nvPr/>
        </p:nvPicPr>
        <p:blipFill>
          <a:blip r:embed="rId4">
            <a:alphaModFix/>
          </a:blip>
          <a:stretch>
            <a:fillRect/>
          </a:stretch>
        </p:blipFill>
        <p:spPr>
          <a:xfrm>
            <a:off x="329725" y="1201830"/>
            <a:ext cx="2623199" cy="256299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579" name="Shape 579"/>
        <p:cNvGrpSpPr/>
        <p:nvPr/>
      </p:nvGrpSpPr>
      <p:grpSpPr>
        <a:xfrm>
          <a:off x="0" y="0"/>
          <a:ext cx="0" cy="0"/>
          <a:chOff x="0" y="0"/>
          <a:chExt cx="0" cy="0"/>
        </a:xfrm>
      </p:grpSpPr>
      <p:grpSp>
        <p:nvGrpSpPr>
          <p:cNvPr id="580" name="Google Shape;580;p47"/>
          <p:cNvGrpSpPr/>
          <p:nvPr/>
        </p:nvGrpSpPr>
        <p:grpSpPr>
          <a:xfrm>
            <a:off x="693726" y="2571750"/>
            <a:ext cx="2393861" cy="3489602"/>
            <a:chOff x="0" y="0"/>
            <a:chExt cx="1260964" cy="1838144"/>
          </a:xfrm>
        </p:grpSpPr>
        <p:sp>
          <p:nvSpPr>
            <p:cNvPr id="581" name="Google Shape;581;p47"/>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82" name="Google Shape;582;p47"/>
            <p:cNvSpPr txBox="1"/>
            <p:nvPr/>
          </p:nvSpPr>
          <p:spPr>
            <a:xfrm>
              <a:off x="0" y="9525"/>
              <a:ext cx="1260964" cy="1828619"/>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83" name="Google Shape;583;p47"/>
          <p:cNvGrpSpPr/>
          <p:nvPr/>
        </p:nvGrpSpPr>
        <p:grpSpPr>
          <a:xfrm>
            <a:off x="3296577" y="2571750"/>
            <a:ext cx="2393861" cy="3489602"/>
            <a:chOff x="0" y="0"/>
            <a:chExt cx="1260964" cy="1838144"/>
          </a:xfrm>
        </p:grpSpPr>
        <p:sp>
          <p:nvSpPr>
            <p:cNvPr id="584" name="Google Shape;584;p47"/>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85" name="Google Shape;585;p47"/>
            <p:cNvSpPr txBox="1"/>
            <p:nvPr/>
          </p:nvSpPr>
          <p:spPr>
            <a:xfrm>
              <a:off x="0" y="9525"/>
              <a:ext cx="1260964" cy="1828619"/>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586" name="Google Shape;586;p47"/>
          <p:cNvGrpSpPr/>
          <p:nvPr/>
        </p:nvGrpSpPr>
        <p:grpSpPr>
          <a:xfrm>
            <a:off x="5899427" y="2571750"/>
            <a:ext cx="2393861" cy="3489602"/>
            <a:chOff x="0" y="0"/>
            <a:chExt cx="1260964" cy="1838144"/>
          </a:xfrm>
        </p:grpSpPr>
        <p:sp>
          <p:nvSpPr>
            <p:cNvPr id="587" name="Google Shape;587;p47"/>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588" name="Google Shape;588;p47"/>
            <p:cNvSpPr txBox="1"/>
            <p:nvPr/>
          </p:nvSpPr>
          <p:spPr>
            <a:xfrm>
              <a:off x="0" y="9525"/>
              <a:ext cx="1260964" cy="1828619"/>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89" name="Google Shape;589;p47"/>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590" name="Google Shape;590;p47"/>
          <p:cNvSpPr txBox="1"/>
          <p:nvPr/>
        </p:nvSpPr>
        <p:spPr>
          <a:xfrm>
            <a:off x="693726" y="869120"/>
            <a:ext cx="2256300" cy="7896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700">
                <a:solidFill>
                  <a:srgbClr val="AACD3A"/>
                </a:solidFill>
                <a:latin typeface="Montserrat"/>
                <a:ea typeface="Montserrat"/>
                <a:cs typeface="Montserrat"/>
                <a:sym typeface="Montserrat"/>
              </a:rPr>
              <a:t>Types of Data Models</a:t>
            </a:r>
            <a:endParaRPr sz="700"/>
          </a:p>
        </p:txBody>
      </p:sp>
      <p:sp>
        <p:nvSpPr>
          <p:cNvPr id="591" name="Google Shape;591;p47"/>
          <p:cNvSpPr txBox="1"/>
          <p:nvPr/>
        </p:nvSpPr>
        <p:spPr>
          <a:xfrm>
            <a:off x="1707025" y="2912650"/>
            <a:ext cx="13665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Conceptual Data Model</a:t>
            </a:r>
            <a:endParaRPr sz="700"/>
          </a:p>
        </p:txBody>
      </p:sp>
      <p:sp>
        <p:nvSpPr>
          <p:cNvPr id="592" name="Google Shape;592;p47"/>
          <p:cNvSpPr txBox="1"/>
          <p:nvPr/>
        </p:nvSpPr>
        <p:spPr>
          <a:xfrm>
            <a:off x="4323874" y="2912650"/>
            <a:ext cx="13665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Logical Data Model</a:t>
            </a:r>
            <a:endParaRPr sz="700"/>
          </a:p>
        </p:txBody>
      </p:sp>
      <p:sp>
        <p:nvSpPr>
          <p:cNvPr id="593" name="Google Shape;593;p47"/>
          <p:cNvSpPr txBox="1"/>
          <p:nvPr/>
        </p:nvSpPr>
        <p:spPr>
          <a:xfrm>
            <a:off x="6940725" y="2912650"/>
            <a:ext cx="13524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Physical Data Model</a:t>
            </a:r>
            <a:endParaRPr sz="700"/>
          </a:p>
        </p:txBody>
      </p:sp>
      <p:sp>
        <p:nvSpPr>
          <p:cNvPr id="594" name="Google Shape;594;p47"/>
          <p:cNvSpPr txBox="1"/>
          <p:nvPr/>
        </p:nvSpPr>
        <p:spPr>
          <a:xfrm>
            <a:off x="5735083" y="778632"/>
            <a:ext cx="2894700" cy="107700"/>
          </a:xfrm>
          <a:prstGeom prst="rect">
            <a:avLst/>
          </a:prstGeom>
          <a:noFill/>
          <a:ln>
            <a:noFill/>
          </a:ln>
        </p:spPr>
        <p:txBody>
          <a:bodyPr anchorCtr="0" anchor="t" bIns="0" lIns="0" spcFirstLastPara="1" rIns="0" wrap="square" tIns="0">
            <a:spAutoFit/>
          </a:bodyPr>
          <a:lstStyle/>
          <a:p>
            <a:pPr indent="0" lvl="0" marL="0" marR="0" rtl="0" algn="l">
              <a:lnSpc>
                <a:spcPct val="151017"/>
              </a:lnSpc>
              <a:spcBef>
                <a:spcPts val="0"/>
              </a:spcBef>
              <a:spcAft>
                <a:spcPts val="0"/>
              </a:spcAft>
              <a:buNone/>
            </a:pPr>
            <a:r>
              <a:t/>
            </a:r>
            <a:endParaRPr sz="700"/>
          </a:p>
        </p:txBody>
      </p:sp>
      <p:sp>
        <p:nvSpPr>
          <p:cNvPr id="595" name="Google Shape;595;p47"/>
          <p:cNvSpPr txBox="1"/>
          <p:nvPr/>
        </p:nvSpPr>
        <p:spPr>
          <a:xfrm>
            <a:off x="1199788" y="3649963"/>
            <a:ext cx="1887900" cy="1610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Definition:</a:t>
            </a:r>
            <a:r>
              <a:rPr lang="en" sz="800">
                <a:solidFill>
                  <a:srgbClr val="FFFFFF"/>
                </a:solidFill>
                <a:latin typeface="Montserrat"/>
                <a:ea typeface="Montserrat"/>
                <a:cs typeface="Montserrat"/>
                <a:sym typeface="Montserrat"/>
              </a:rPr>
              <a:t> High-level overview of the data structures and their relationships, focusing on business requirements.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Components:</a:t>
            </a:r>
            <a:r>
              <a:rPr lang="en" sz="800">
                <a:solidFill>
                  <a:srgbClr val="FFFFFF"/>
                </a:solidFill>
                <a:latin typeface="Montserrat"/>
                <a:ea typeface="Montserrat"/>
                <a:cs typeface="Montserrat"/>
                <a:sym typeface="Montserrat"/>
              </a:rPr>
              <a:t> Entities, relationships, high-level attributes.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b="1" lang="en" sz="800">
                <a:solidFill>
                  <a:srgbClr val="FFFFFF"/>
                </a:solidFill>
                <a:latin typeface="Montserrat"/>
                <a:ea typeface="Montserrat"/>
                <a:cs typeface="Montserrat"/>
                <a:sym typeface="Montserrat"/>
              </a:rPr>
              <a:t>Example:</a:t>
            </a:r>
            <a:r>
              <a:rPr lang="en" sz="800">
                <a:solidFill>
                  <a:srgbClr val="FFFFFF"/>
                </a:solidFill>
                <a:latin typeface="Montserrat"/>
                <a:ea typeface="Montserrat"/>
                <a:cs typeface="Montserrat"/>
                <a:sym typeface="Montserrat"/>
              </a:rPr>
              <a:t> ERD (Entity-Relationship Diagram) depicting entities like Customer, Order, Product.</a:t>
            </a:r>
            <a:endParaRPr sz="800">
              <a:solidFill>
                <a:srgbClr val="FFFFFF"/>
              </a:solidFill>
              <a:latin typeface="Montserrat"/>
              <a:ea typeface="Montserrat"/>
              <a:cs typeface="Montserrat"/>
              <a:sym typeface="Montserrat"/>
            </a:endParaRPr>
          </a:p>
        </p:txBody>
      </p:sp>
      <p:sp>
        <p:nvSpPr>
          <p:cNvPr id="596" name="Google Shape;596;p47"/>
          <p:cNvSpPr txBox="1"/>
          <p:nvPr/>
        </p:nvSpPr>
        <p:spPr>
          <a:xfrm>
            <a:off x="3802775" y="3649975"/>
            <a:ext cx="1887900" cy="1610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Definition:</a:t>
            </a:r>
            <a:r>
              <a:rPr lang="en" sz="800">
                <a:solidFill>
                  <a:srgbClr val="FFFFFF"/>
                </a:solidFill>
                <a:latin typeface="Montserrat"/>
                <a:ea typeface="Montserrat"/>
                <a:cs typeface="Montserrat"/>
                <a:sym typeface="Montserrat"/>
              </a:rPr>
              <a:t> Detailed map of entities, attributes, and relationships, without concern for physical implementation.</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Components:</a:t>
            </a:r>
            <a:r>
              <a:rPr lang="en" sz="800">
                <a:solidFill>
                  <a:srgbClr val="FFFFFF"/>
                </a:solidFill>
                <a:latin typeface="Montserrat"/>
                <a:ea typeface="Montserrat"/>
                <a:cs typeface="Montserrat"/>
                <a:sym typeface="Montserrat"/>
              </a:rPr>
              <a:t> Entities, attributes, primary keys, foreign keys, relationships.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b="1" lang="en" sz="800">
                <a:solidFill>
                  <a:srgbClr val="FFFFFF"/>
                </a:solidFill>
                <a:latin typeface="Montserrat"/>
                <a:ea typeface="Montserrat"/>
                <a:cs typeface="Montserrat"/>
                <a:sym typeface="Montserrat"/>
              </a:rPr>
              <a:t>Example:</a:t>
            </a:r>
            <a:r>
              <a:rPr lang="en" sz="800">
                <a:solidFill>
                  <a:srgbClr val="FFFFFF"/>
                </a:solidFill>
                <a:latin typeface="Montserrat"/>
                <a:ea typeface="Montserrat"/>
                <a:cs typeface="Montserrat"/>
                <a:sym typeface="Montserrat"/>
              </a:rPr>
              <a:t> ERD with tables, including primary and foreign keys.</a:t>
            </a:r>
            <a:endParaRPr sz="800">
              <a:solidFill>
                <a:srgbClr val="FFFFFF"/>
              </a:solidFill>
              <a:latin typeface="Montserrat"/>
              <a:ea typeface="Montserrat"/>
              <a:cs typeface="Montserrat"/>
              <a:sym typeface="Montserrat"/>
            </a:endParaRPr>
          </a:p>
        </p:txBody>
      </p:sp>
      <p:sp>
        <p:nvSpPr>
          <p:cNvPr id="597" name="Google Shape;597;p47"/>
          <p:cNvSpPr txBox="1"/>
          <p:nvPr/>
        </p:nvSpPr>
        <p:spPr>
          <a:xfrm>
            <a:off x="6404813" y="3649963"/>
            <a:ext cx="1887900" cy="1982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Definition:</a:t>
            </a:r>
            <a:r>
              <a:rPr lang="en" sz="800">
                <a:solidFill>
                  <a:srgbClr val="FFFFFF"/>
                </a:solidFill>
                <a:latin typeface="Montserrat"/>
                <a:ea typeface="Montserrat"/>
                <a:cs typeface="Montserrat"/>
                <a:sym typeface="Montserrat"/>
              </a:rPr>
              <a:t> Specific implementation of the logical model for a particular database management system (DBMS).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Components:</a:t>
            </a:r>
            <a:r>
              <a:rPr lang="en" sz="800">
                <a:solidFill>
                  <a:srgbClr val="FFFFFF"/>
                </a:solidFill>
                <a:latin typeface="Montserrat"/>
                <a:ea typeface="Montserrat"/>
                <a:cs typeface="Montserrat"/>
                <a:sym typeface="Montserrat"/>
              </a:rPr>
              <a:t> Tables, columns, indexes, constraints, physical storage details.</a:t>
            </a:r>
            <a:endParaRPr sz="8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Clr>
                <a:schemeClr val="dk1"/>
              </a:buClr>
              <a:buSzPts val="1100"/>
              <a:buFont typeface="Arial"/>
              <a:buNone/>
            </a:pPr>
            <a:r>
              <a:rPr b="1" lang="en" sz="800">
                <a:solidFill>
                  <a:srgbClr val="FFFFFF"/>
                </a:solidFill>
                <a:latin typeface="Montserrat"/>
                <a:ea typeface="Montserrat"/>
                <a:cs typeface="Montserrat"/>
                <a:sym typeface="Montserrat"/>
              </a:rPr>
              <a:t>Example:</a:t>
            </a:r>
            <a:r>
              <a:rPr lang="en" sz="800">
                <a:solidFill>
                  <a:srgbClr val="FFFFFF"/>
                </a:solidFill>
                <a:latin typeface="Montserrat"/>
                <a:ea typeface="Montserrat"/>
                <a:cs typeface="Montserrat"/>
                <a:sym typeface="Montserrat"/>
              </a:rPr>
              <a:t> SQL schema with CREATE TABLE statements, indexes, and storage parameters.</a:t>
            </a:r>
            <a:endParaRPr sz="800">
              <a:solidFill>
                <a:srgbClr val="FFFFFF"/>
              </a:solidFill>
              <a:latin typeface="Montserrat"/>
              <a:ea typeface="Montserrat"/>
              <a:cs typeface="Montserrat"/>
              <a:sym typeface="Montserrat"/>
            </a:endParaRPr>
          </a:p>
          <a:p>
            <a:pPr indent="0" lvl="0" marL="0" marR="0" rtl="0" algn="l">
              <a:lnSpc>
                <a:spcPct val="151017"/>
              </a:lnSpc>
              <a:spcBef>
                <a:spcPts val="0"/>
              </a:spcBef>
              <a:spcAft>
                <a:spcPts val="0"/>
              </a:spcAft>
              <a:buNone/>
            </a:pPr>
            <a:r>
              <a:t/>
            </a:r>
            <a:endParaRPr sz="800">
              <a:solidFill>
                <a:srgbClr val="FFFFFF"/>
              </a:solidFill>
              <a:latin typeface="Montserrat"/>
              <a:ea typeface="Montserrat"/>
              <a:cs typeface="Montserrat"/>
              <a:sym typeface="Montserrat"/>
            </a:endParaRPr>
          </a:p>
        </p:txBody>
      </p:sp>
      <p:sp>
        <p:nvSpPr>
          <p:cNvPr id="598" name="Google Shape;598;p47"/>
          <p:cNvSpPr txBox="1"/>
          <p:nvPr/>
        </p:nvSpPr>
        <p:spPr>
          <a:xfrm>
            <a:off x="864621" y="3055398"/>
            <a:ext cx="1750156" cy="514607"/>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01.</a:t>
            </a:r>
            <a:endParaRPr sz="700"/>
          </a:p>
        </p:txBody>
      </p:sp>
      <p:sp>
        <p:nvSpPr>
          <p:cNvPr id="599" name="Google Shape;599;p47"/>
          <p:cNvSpPr txBox="1"/>
          <p:nvPr/>
        </p:nvSpPr>
        <p:spPr>
          <a:xfrm>
            <a:off x="3467471" y="3055398"/>
            <a:ext cx="1750156" cy="514607"/>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02.</a:t>
            </a:r>
            <a:endParaRPr sz="700"/>
          </a:p>
        </p:txBody>
      </p:sp>
      <p:sp>
        <p:nvSpPr>
          <p:cNvPr id="600" name="Google Shape;600;p47"/>
          <p:cNvSpPr txBox="1"/>
          <p:nvPr/>
        </p:nvSpPr>
        <p:spPr>
          <a:xfrm>
            <a:off x="6070321" y="3055398"/>
            <a:ext cx="1750156" cy="514607"/>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03.</a:t>
            </a:r>
            <a:endParaRPr sz="7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604" name="Shape 604"/>
        <p:cNvGrpSpPr/>
        <p:nvPr/>
      </p:nvGrpSpPr>
      <p:grpSpPr>
        <a:xfrm>
          <a:off x="0" y="0"/>
          <a:ext cx="0" cy="0"/>
          <a:chOff x="0" y="0"/>
          <a:chExt cx="0" cy="0"/>
        </a:xfrm>
      </p:grpSpPr>
      <p:grpSp>
        <p:nvGrpSpPr>
          <p:cNvPr id="605" name="Google Shape;605;p48"/>
          <p:cNvGrpSpPr/>
          <p:nvPr/>
        </p:nvGrpSpPr>
        <p:grpSpPr>
          <a:xfrm>
            <a:off x="943938" y="2265577"/>
            <a:ext cx="3309061" cy="4727052"/>
            <a:chOff x="0" y="0"/>
            <a:chExt cx="1743079" cy="2490019"/>
          </a:xfrm>
        </p:grpSpPr>
        <p:sp>
          <p:nvSpPr>
            <p:cNvPr id="606" name="Google Shape;606;p48"/>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07" name="Google Shape;607;p48"/>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08" name="Google Shape;608;p48"/>
          <p:cNvSpPr/>
          <p:nvPr/>
        </p:nvSpPr>
        <p:spPr>
          <a:xfrm>
            <a:off x="1184252" y="2528888"/>
            <a:ext cx="497581" cy="497581"/>
          </a:xfrm>
          <a:custGeom>
            <a:rect b="b" l="l" r="r" t="t"/>
            <a:pathLst>
              <a:path extrusionOk="0" h="995161" w="995161">
                <a:moveTo>
                  <a:pt x="0" y="0"/>
                </a:moveTo>
                <a:lnTo>
                  <a:pt x="995161" y="0"/>
                </a:lnTo>
                <a:lnTo>
                  <a:pt x="995161" y="995161"/>
                </a:lnTo>
                <a:lnTo>
                  <a:pt x="0" y="995161"/>
                </a:lnTo>
                <a:lnTo>
                  <a:pt x="0" y="0"/>
                </a:lnTo>
                <a:close/>
              </a:path>
            </a:pathLst>
          </a:custGeom>
          <a:blipFill rotWithShape="1">
            <a:blip r:embed="rId3">
              <a:alphaModFix/>
            </a:blip>
            <a:stretch>
              <a:fillRect b="0" l="0" r="0" t="0"/>
            </a:stretch>
          </a:blipFill>
          <a:ln>
            <a:noFill/>
          </a:ln>
        </p:spPr>
      </p:sp>
      <p:grpSp>
        <p:nvGrpSpPr>
          <p:cNvPr id="609" name="Google Shape;609;p48"/>
          <p:cNvGrpSpPr/>
          <p:nvPr/>
        </p:nvGrpSpPr>
        <p:grpSpPr>
          <a:xfrm>
            <a:off x="3086960" y="1686791"/>
            <a:ext cx="3309061" cy="4727052"/>
            <a:chOff x="0" y="0"/>
            <a:chExt cx="1743079" cy="2490019"/>
          </a:xfrm>
        </p:grpSpPr>
        <p:sp>
          <p:nvSpPr>
            <p:cNvPr id="610" name="Google Shape;610;p48"/>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29F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11" name="Google Shape;611;p48"/>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12" name="Google Shape;612;p48"/>
          <p:cNvGrpSpPr/>
          <p:nvPr/>
        </p:nvGrpSpPr>
        <p:grpSpPr>
          <a:xfrm>
            <a:off x="6037869" y="1096289"/>
            <a:ext cx="3309061" cy="4727052"/>
            <a:chOff x="0" y="0"/>
            <a:chExt cx="1743079" cy="2490019"/>
          </a:xfrm>
        </p:grpSpPr>
        <p:sp>
          <p:nvSpPr>
            <p:cNvPr id="613" name="Google Shape;613;p48"/>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FFF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14" name="Google Shape;614;p48"/>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15" name="Google Shape;615;p48"/>
          <p:cNvSpPr/>
          <p:nvPr/>
        </p:nvSpPr>
        <p:spPr>
          <a:xfrm>
            <a:off x="6322667" y="1533525"/>
            <a:ext cx="497681" cy="497681"/>
          </a:xfrm>
          <a:custGeom>
            <a:rect b="b" l="l" r="r" t="t"/>
            <a:pathLst>
              <a:path extrusionOk="0" h="995362" w="995362">
                <a:moveTo>
                  <a:pt x="0" y="0"/>
                </a:moveTo>
                <a:lnTo>
                  <a:pt x="995363" y="0"/>
                </a:lnTo>
                <a:lnTo>
                  <a:pt x="995363" y="995362"/>
                </a:lnTo>
                <a:lnTo>
                  <a:pt x="0" y="995362"/>
                </a:lnTo>
                <a:lnTo>
                  <a:pt x="0" y="0"/>
                </a:lnTo>
                <a:close/>
              </a:path>
            </a:pathLst>
          </a:custGeom>
          <a:blipFill rotWithShape="1">
            <a:blip r:embed="rId4">
              <a:alphaModFix/>
            </a:blip>
            <a:stretch>
              <a:fillRect b="0" l="0" r="0" t="0"/>
            </a:stretch>
          </a:blipFill>
          <a:ln>
            <a:noFill/>
          </a:ln>
        </p:spPr>
      </p:sp>
      <p:sp>
        <p:nvSpPr>
          <p:cNvPr id="616" name="Google Shape;616;p48"/>
          <p:cNvSpPr/>
          <p:nvPr/>
        </p:nvSpPr>
        <p:spPr>
          <a:xfrm>
            <a:off x="3363697" y="2031206"/>
            <a:ext cx="497681" cy="497681"/>
          </a:xfrm>
          <a:custGeom>
            <a:rect b="b" l="l" r="r" t="t"/>
            <a:pathLst>
              <a:path extrusionOk="0" h="995362" w="995362">
                <a:moveTo>
                  <a:pt x="0" y="0"/>
                </a:moveTo>
                <a:lnTo>
                  <a:pt x="995362" y="0"/>
                </a:lnTo>
                <a:lnTo>
                  <a:pt x="995362" y="995363"/>
                </a:lnTo>
                <a:lnTo>
                  <a:pt x="0" y="995363"/>
                </a:lnTo>
                <a:lnTo>
                  <a:pt x="0" y="0"/>
                </a:lnTo>
                <a:close/>
              </a:path>
            </a:pathLst>
          </a:custGeom>
          <a:blipFill rotWithShape="1">
            <a:blip r:embed="rId5">
              <a:alphaModFix/>
            </a:blip>
            <a:stretch>
              <a:fillRect b="0" l="0" r="0" t="0"/>
            </a:stretch>
          </a:blipFill>
          <a:ln>
            <a:noFill/>
          </a:ln>
        </p:spPr>
      </p:sp>
      <p:sp>
        <p:nvSpPr>
          <p:cNvPr id="617" name="Google Shape;617;p48"/>
          <p:cNvSpPr txBox="1"/>
          <p:nvPr/>
        </p:nvSpPr>
        <p:spPr>
          <a:xfrm>
            <a:off x="363840" y="388649"/>
            <a:ext cx="3460800" cy="7311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2500">
                <a:solidFill>
                  <a:srgbClr val="AACD3A"/>
                </a:solidFill>
                <a:latin typeface="Montserrat Medium"/>
                <a:ea typeface="Montserrat Medium"/>
                <a:cs typeface="Montserrat Medium"/>
                <a:sym typeface="Montserrat Medium"/>
              </a:rPr>
              <a:t>Key Data Modeling Concepts</a:t>
            </a:r>
            <a:endParaRPr sz="700"/>
          </a:p>
        </p:txBody>
      </p:sp>
      <p:sp>
        <p:nvSpPr>
          <p:cNvPr id="618" name="Google Shape;618;p48"/>
          <p:cNvSpPr txBox="1"/>
          <p:nvPr/>
        </p:nvSpPr>
        <p:spPr>
          <a:xfrm>
            <a:off x="1161225" y="3227100"/>
            <a:ext cx="1657500" cy="160800"/>
          </a:xfrm>
          <a:prstGeom prst="rect">
            <a:avLst/>
          </a:prstGeom>
          <a:noFill/>
          <a:ln>
            <a:noFill/>
          </a:ln>
        </p:spPr>
        <p:txBody>
          <a:bodyPr anchorCtr="0" anchor="t" bIns="0" lIns="0" spcFirstLastPara="1" rIns="0" wrap="square" tIns="0">
            <a:spAutoFit/>
          </a:bodyPr>
          <a:lstStyle/>
          <a:p>
            <a:pPr indent="0" lvl="0" marL="0" marR="0" rtl="0" algn="l">
              <a:lnSpc>
                <a:spcPct val="95011"/>
              </a:lnSpc>
              <a:spcBef>
                <a:spcPts val="0"/>
              </a:spcBef>
              <a:spcAft>
                <a:spcPts val="0"/>
              </a:spcAft>
              <a:buNone/>
            </a:pPr>
            <a:r>
              <a:rPr lang="en" sz="1100">
                <a:solidFill>
                  <a:srgbClr val="133137"/>
                </a:solidFill>
                <a:latin typeface="Montserrat Medium"/>
                <a:ea typeface="Montserrat Medium"/>
                <a:cs typeface="Montserrat Medium"/>
                <a:sym typeface="Montserrat Medium"/>
              </a:rPr>
              <a:t>Entities and Attributes</a:t>
            </a:r>
            <a:endParaRPr sz="700"/>
          </a:p>
        </p:txBody>
      </p:sp>
      <p:sp>
        <p:nvSpPr>
          <p:cNvPr id="619" name="Google Shape;619;p48"/>
          <p:cNvSpPr txBox="1"/>
          <p:nvPr/>
        </p:nvSpPr>
        <p:spPr>
          <a:xfrm>
            <a:off x="1161215" y="3463536"/>
            <a:ext cx="1866000" cy="8034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b="1" lang="en" sz="900">
                <a:solidFill>
                  <a:srgbClr val="FFFFFF"/>
                </a:solidFill>
                <a:latin typeface="Montserrat"/>
                <a:ea typeface="Montserrat"/>
                <a:cs typeface="Montserrat"/>
                <a:sym typeface="Montserrat"/>
              </a:rPr>
              <a:t>Entities:</a:t>
            </a:r>
            <a:endParaRPr b="1"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Clr>
                <a:schemeClr val="dk1"/>
              </a:buClr>
              <a:buSzPts val="1100"/>
              <a:buFont typeface="Arial"/>
              <a:buNone/>
            </a:pPr>
            <a:r>
              <a:rPr lang="en" sz="900">
                <a:solidFill>
                  <a:srgbClr val="FFFFFF"/>
                </a:solidFill>
                <a:latin typeface="Montserrat"/>
                <a:ea typeface="Montserrat"/>
                <a:cs typeface="Montserrat"/>
                <a:sym typeface="Montserrat"/>
              </a:rPr>
              <a:t>Objects or things in the system that have distinct identities.</a:t>
            </a:r>
            <a:endParaRPr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rPr b="1" lang="en" sz="900">
                <a:solidFill>
                  <a:srgbClr val="FFFFFF"/>
                </a:solidFill>
                <a:latin typeface="Montserrat"/>
                <a:ea typeface="Montserrat"/>
                <a:cs typeface="Montserrat"/>
                <a:sym typeface="Montserrat"/>
              </a:rPr>
              <a:t>Example:</a:t>
            </a:r>
            <a:r>
              <a:rPr lang="en" sz="900">
                <a:solidFill>
                  <a:srgbClr val="FFFFFF"/>
                </a:solidFill>
                <a:latin typeface="Montserrat"/>
                <a:ea typeface="Montserrat"/>
                <a:cs typeface="Montserrat"/>
                <a:sym typeface="Montserrat"/>
              </a:rPr>
              <a:t> Customer, Product, Order.</a:t>
            </a:r>
            <a:endParaRPr sz="900">
              <a:solidFill>
                <a:srgbClr val="FFFFFF"/>
              </a:solidFill>
              <a:latin typeface="Montserrat"/>
              <a:ea typeface="Montserrat"/>
              <a:cs typeface="Montserrat"/>
              <a:sym typeface="Montserrat"/>
            </a:endParaRPr>
          </a:p>
        </p:txBody>
      </p:sp>
      <p:grpSp>
        <p:nvGrpSpPr>
          <p:cNvPr id="620" name="Google Shape;620;p48"/>
          <p:cNvGrpSpPr/>
          <p:nvPr/>
        </p:nvGrpSpPr>
        <p:grpSpPr>
          <a:xfrm>
            <a:off x="3363697" y="2818744"/>
            <a:ext cx="2203088" cy="1238358"/>
            <a:chOff x="0" y="66675"/>
            <a:chExt cx="5874900" cy="3302289"/>
          </a:xfrm>
        </p:grpSpPr>
        <p:sp>
          <p:nvSpPr>
            <p:cNvPr id="621" name="Google Shape;621;p48"/>
            <p:cNvSpPr txBox="1"/>
            <p:nvPr/>
          </p:nvSpPr>
          <p:spPr>
            <a:xfrm>
              <a:off x="0" y="66675"/>
              <a:ext cx="4909500" cy="1013700"/>
            </a:xfrm>
            <a:prstGeom prst="rect">
              <a:avLst/>
            </a:prstGeom>
            <a:noFill/>
            <a:ln>
              <a:noFill/>
            </a:ln>
          </p:spPr>
          <p:txBody>
            <a:bodyPr anchorCtr="0" anchor="t" bIns="0" lIns="0" spcFirstLastPara="1" rIns="0" wrap="square" tIns="0">
              <a:spAutoFit/>
            </a:bodyPr>
            <a:lstStyle/>
            <a:p>
              <a:pPr indent="0" lvl="0" marL="0" marR="0" rtl="0" algn="l">
                <a:lnSpc>
                  <a:spcPct val="94977"/>
                </a:lnSpc>
                <a:spcBef>
                  <a:spcPts val="0"/>
                </a:spcBef>
                <a:spcAft>
                  <a:spcPts val="0"/>
                </a:spcAft>
                <a:buNone/>
              </a:pPr>
              <a:r>
                <a:rPr lang="en" sz="1300">
                  <a:solidFill>
                    <a:srgbClr val="AACD3A"/>
                  </a:solidFill>
                  <a:latin typeface="Montserrat Medium"/>
                  <a:ea typeface="Montserrat Medium"/>
                  <a:cs typeface="Montserrat Medium"/>
                  <a:sym typeface="Montserrat Medium"/>
                </a:rPr>
                <a:t>Primary and Foreign Keys:</a:t>
              </a:r>
              <a:endParaRPr sz="700"/>
            </a:p>
          </p:txBody>
        </p:sp>
        <p:sp>
          <p:nvSpPr>
            <p:cNvPr id="622" name="Google Shape;622;p48"/>
            <p:cNvSpPr txBox="1"/>
            <p:nvPr/>
          </p:nvSpPr>
          <p:spPr>
            <a:xfrm>
              <a:off x="0" y="1225764"/>
              <a:ext cx="5874900" cy="2143200"/>
            </a:xfrm>
            <a:prstGeom prst="rect">
              <a:avLst/>
            </a:prstGeom>
            <a:noFill/>
            <a:ln>
              <a:noFill/>
            </a:ln>
          </p:spPr>
          <p:txBody>
            <a:bodyPr anchorCtr="0" anchor="t" bIns="0" lIns="0" spcFirstLastPara="1" rIns="0" wrap="square" tIns="0">
              <a:spAutoFit/>
            </a:bodyPr>
            <a:lstStyle/>
            <a:p>
              <a:pPr indent="0" lvl="0" marL="0" rtl="0" algn="l">
                <a:lnSpc>
                  <a:spcPct val="120037"/>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Primary Key:</a:t>
              </a:r>
              <a:endParaRPr b="1"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Clr>
                  <a:schemeClr val="dk1"/>
                </a:buClr>
                <a:buSzPts val="1100"/>
                <a:buFont typeface="Arial"/>
                <a:buNone/>
              </a:pPr>
              <a:r>
                <a:rPr lang="en" sz="900">
                  <a:solidFill>
                    <a:srgbClr val="133137"/>
                  </a:solidFill>
                  <a:latin typeface="Montserrat"/>
                  <a:ea typeface="Montserrat"/>
                  <a:cs typeface="Montserrat"/>
                  <a:sym typeface="Montserrat"/>
                </a:rPr>
                <a:t>A unique identifier for a record in a table.</a:t>
              </a:r>
              <a:endParaRPr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SzPts val="1100"/>
                <a:buNone/>
              </a:pPr>
              <a:r>
                <a:rPr b="1" lang="en" sz="900">
                  <a:solidFill>
                    <a:srgbClr val="133137"/>
                  </a:solidFill>
                  <a:latin typeface="Montserrat"/>
                  <a:ea typeface="Montserrat"/>
                  <a:cs typeface="Montserrat"/>
                  <a:sym typeface="Montserrat"/>
                </a:rPr>
                <a:t>Example:</a:t>
              </a:r>
              <a:r>
                <a:rPr lang="en" sz="900">
                  <a:solidFill>
                    <a:srgbClr val="133137"/>
                  </a:solidFill>
                  <a:latin typeface="Montserrat"/>
                  <a:ea typeface="Montserrat"/>
                  <a:cs typeface="Montserrat"/>
                  <a:sym typeface="Montserrat"/>
                </a:rPr>
                <a:t> CustomerID in the Customer table.</a:t>
              </a:r>
              <a:endParaRPr sz="900">
                <a:solidFill>
                  <a:srgbClr val="133137"/>
                </a:solidFill>
                <a:latin typeface="Montserrat"/>
                <a:ea typeface="Montserrat"/>
                <a:cs typeface="Montserrat"/>
                <a:sym typeface="Montserrat"/>
              </a:endParaRPr>
            </a:p>
          </p:txBody>
        </p:sp>
      </p:grpSp>
      <p:grpSp>
        <p:nvGrpSpPr>
          <p:cNvPr id="623" name="Google Shape;623;p48"/>
          <p:cNvGrpSpPr/>
          <p:nvPr/>
        </p:nvGrpSpPr>
        <p:grpSpPr>
          <a:xfrm>
            <a:off x="6322675" y="2305050"/>
            <a:ext cx="2821524" cy="916117"/>
            <a:chOff x="0" y="66675"/>
            <a:chExt cx="5806800" cy="2442980"/>
          </a:xfrm>
        </p:grpSpPr>
        <p:sp>
          <p:nvSpPr>
            <p:cNvPr id="624" name="Google Shape;624;p48"/>
            <p:cNvSpPr txBox="1"/>
            <p:nvPr/>
          </p:nvSpPr>
          <p:spPr>
            <a:xfrm>
              <a:off x="0" y="66675"/>
              <a:ext cx="4852500" cy="5070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1300">
                  <a:solidFill>
                    <a:srgbClr val="AACD3A"/>
                  </a:solidFill>
                  <a:latin typeface="Montserrat Medium"/>
                  <a:ea typeface="Montserrat Medium"/>
                  <a:cs typeface="Montserrat Medium"/>
                  <a:sym typeface="Montserrat Medium"/>
                </a:rPr>
                <a:t>Relationships</a:t>
              </a:r>
              <a:endParaRPr sz="700"/>
            </a:p>
          </p:txBody>
        </p:sp>
        <p:sp>
          <p:nvSpPr>
            <p:cNvPr id="625" name="Google Shape;625;p48"/>
            <p:cNvSpPr txBox="1"/>
            <p:nvPr/>
          </p:nvSpPr>
          <p:spPr>
            <a:xfrm>
              <a:off x="0" y="809855"/>
              <a:ext cx="5806800" cy="16998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One-to-One (1:1):</a:t>
              </a:r>
              <a:endParaRPr b="1"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Clr>
                  <a:schemeClr val="dk1"/>
                </a:buClr>
                <a:buSzPts val="1100"/>
                <a:buFont typeface="Arial"/>
                <a:buNone/>
              </a:pPr>
              <a:r>
                <a:rPr lang="en" sz="900">
                  <a:solidFill>
                    <a:srgbClr val="133137"/>
                  </a:solidFill>
                  <a:latin typeface="Montserrat"/>
                  <a:ea typeface="Montserrat"/>
                  <a:cs typeface="Montserrat"/>
                  <a:sym typeface="Montserrat"/>
                </a:rPr>
                <a:t>Each entity in the relationship will have exactly one related entity.</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Example:</a:t>
              </a:r>
              <a:r>
                <a:rPr lang="en" sz="900">
                  <a:solidFill>
                    <a:srgbClr val="133137"/>
                  </a:solidFill>
                  <a:latin typeface="Montserrat"/>
                  <a:ea typeface="Montserrat"/>
                  <a:cs typeface="Montserrat"/>
                  <a:sym typeface="Montserrat"/>
                </a:rPr>
                <a:t> Each employee has one employee ID</a:t>
              </a:r>
              <a:r>
                <a:rPr lang="en" sz="900">
                  <a:solidFill>
                    <a:srgbClr val="133137"/>
                  </a:solidFill>
                  <a:latin typeface="Montserrat"/>
                  <a:ea typeface="Montserrat"/>
                  <a:cs typeface="Montserrat"/>
                  <a:sym typeface="Montserrat"/>
                </a:rPr>
                <a:t>.</a:t>
              </a:r>
              <a:endParaRPr b="1" sz="900">
                <a:solidFill>
                  <a:srgbClr val="133137"/>
                </a:solidFill>
                <a:latin typeface="Montserrat"/>
                <a:ea typeface="Montserrat"/>
                <a:cs typeface="Montserrat"/>
                <a:sym typeface="Montserrat"/>
              </a:endParaRPr>
            </a:p>
          </p:txBody>
        </p:sp>
      </p:grpSp>
      <p:grpSp>
        <p:nvGrpSpPr>
          <p:cNvPr id="626" name="Google Shape;626;p48"/>
          <p:cNvGrpSpPr/>
          <p:nvPr/>
        </p:nvGrpSpPr>
        <p:grpSpPr>
          <a:xfrm>
            <a:off x="8326969" y="4527205"/>
            <a:ext cx="605409" cy="495647"/>
            <a:chOff x="0" y="-290413"/>
            <a:chExt cx="1614424" cy="1321724"/>
          </a:xfrm>
        </p:grpSpPr>
        <p:grpSp>
          <p:nvGrpSpPr>
            <p:cNvPr id="627" name="Google Shape;627;p48"/>
            <p:cNvGrpSpPr/>
            <p:nvPr/>
          </p:nvGrpSpPr>
          <p:grpSpPr>
            <a:xfrm>
              <a:off x="0" y="-290413"/>
              <a:ext cx="1614424" cy="1321724"/>
              <a:chOff x="0" y="-76200"/>
              <a:chExt cx="423600" cy="346800"/>
            </a:xfrm>
          </p:grpSpPr>
          <p:sp>
            <p:nvSpPr>
              <p:cNvPr id="628" name="Google Shape;628;p48"/>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29" name="Google Shape;629;p48"/>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30" name="Google Shape;630;p48"/>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6">
                <a:alphaModFix/>
              </a:blip>
              <a:stretch>
                <a:fillRect b="0" l="0" r="0" t="0"/>
              </a:stretch>
            </a:blipFill>
            <a:ln>
              <a:noFill/>
            </a:ln>
          </p:spPr>
        </p:sp>
      </p:grpSp>
      <p:sp>
        <p:nvSpPr>
          <p:cNvPr id="631" name="Google Shape;631;p48"/>
          <p:cNvSpPr txBox="1"/>
          <p:nvPr/>
        </p:nvSpPr>
        <p:spPr>
          <a:xfrm>
            <a:off x="1184240" y="4373336"/>
            <a:ext cx="1866000" cy="9696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SzPts val="1100"/>
              <a:buNone/>
            </a:pPr>
            <a:r>
              <a:rPr b="1" lang="en" sz="900">
                <a:solidFill>
                  <a:srgbClr val="FFFFFF"/>
                </a:solidFill>
                <a:latin typeface="Montserrat"/>
                <a:ea typeface="Montserrat"/>
                <a:cs typeface="Montserrat"/>
                <a:sym typeface="Montserrat"/>
              </a:rPr>
              <a:t>Attributes:</a:t>
            </a:r>
            <a:endParaRPr b="1"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rPr lang="en" sz="900">
                <a:solidFill>
                  <a:srgbClr val="FFFFFF"/>
                </a:solidFill>
                <a:latin typeface="Montserrat"/>
                <a:ea typeface="Montserrat"/>
                <a:cs typeface="Montserrat"/>
                <a:sym typeface="Montserrat"/>
              </a:rPr>
              <a:t>Properties or details of an entity.</a:t>
            </a:r>
            <a:endParaRPr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rPr b="1" lang="en" sz="900">
                <a:solidFill>
                  <a:srgbClr val="FFFFFF"/>
                </a:solidFill>
                <a:latin typeface="Montserrat"/>
                <a:ea typeface="Montserrat"/>
                <a:cs typeface="Montserrat"/>
                <a:sym typeface="Montserrat"/>
              </a:rPr>
              <a:t>Example:</a:t>
            </a:r>
            <a:r>
              <a:rPr lang="en" sz="900">
                <a:solidFill>
                  <a:srgbClr val="FFFFFF"/>
                </a:solidFill>
                <a:latin typeface="Montserrat"/>
                <a:ea typeface="Montserrat"/>
                <a:cs typeface="Montserrat"/>
                <a:sym typeface="Montserrat"/>
              </a:rPr>
              <a:t> Customer attributes might include CustomerID, Name, Address.</a:t>
            </a:r>
            <a:endParaRPr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t/>
            </a:r>
            <a:endParaRPr b="1" sz="900">
              <a:solidFill>
                <a:srgbClr val="FFFFFF"/>
              </a:solidFill>
              <a:latin typeface="Montserrat"/>
              <a:ea typeface="Montserrat"/>
              <a:cs typeface="Montserrat"/>
              <a:sym typeface="Montserrat"/>
            </a:endParaRPr>
          </a:p>
        </p:txBody>
      </p:sp>
      <p:sp>
        <p:nvSpPr>
          <p:cNvPr id="632" name="Google Shape;632;p48"/>
          <p:cNvSpPr txBox="1"/>
          <p:nvPr/>
        </p:nvSpPr>
        <p:spPr>
          <a:xfrm>
            <a:off x="3363635" y="4186477"/>
            <a:ext cx="2203200" cy="969900"/>
          </a:xfrm>
          <a:prstGeom prst="rect">
            <a:avLst/>
          </a:prstGeom>
          <a:noFill/>
          <a:ln>
            <a:noFill/>
          </a:ln>
        </p:spPr>
        <p:txBody>
          <a:bodyPr anchorCtr="0" anchor="t" bIns="0" lIns="0" spcFirstLastPara="1" rIns="0" wrap="square" tIns="0">
            <a:spAutoFit/>
          </a:bodyPr>
          <a:lstStyle/>
          <a:p>
            <a:pPr indent="0" lvl="0" marL="0" rtl="0" algn="l">
              <a:lnSpc>
                <a:spcPct val="120037"/>
              </a:lnSpc>
              <a:spcBef>
                <a:spcPts val="0"/>
              </a:spcBef>
              <a:spcAft>
                <a:spcPts val="0"/>
              </a:spcAft>
              <a:buSzPts val="1100"/>
              <a:buNone/>
            </a:pPr>
            <a:r>
              <a:rPr b="1" lang="en" sz="900">
                <a:solidFill>
                  <a:srgbClr val="133137"/>
                </a:solidFill>
                <a:latin typeface="Montserrat"/>
                <a:ea typeface="Montserrat"/>
                <a:cs typeface="Montserrat"/>
                <a:sym typeface="Montserrat"/>
              </a:rPr>
              <a:t>Foreign Key:</a:t>
            </a:r>
            <a:endParaRPr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SzPts val="1100"/>
              <a:buNone/>
            </a:pPr>
            <a:r>
              <a:rPr lang="en" sz="900">
                <a:solidFill>
                  <a:srgbClr val="133137"/>
                </a:solidFill>
                <a:latin typeface="Montserrat"/>
                <a:ea typeface="Montserrat"/>
                <a:cs typeface="Montserrat"/>
                <a:sym typeface="Montserrat"/>
              </a:rPr>
              <a:t>An attribute in one table that links to the primary key of another table.</a:t>
            </a:r>
            <a:endParaRPr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SzPts val="1100"/>
              <a:buNone/>
            </a:pPr>
            <a:r>
              <a:rPr b="1" lang="en" sz="900">
                <a:solidFill>
                  <a:srgbClr val="133137"/>
                </a:solidFill>
                <a:latin typeface="Montserrat"/>
                <a:ea typeface="Montserrat"/>
                <a:cs typeface="Montserrat"/>
                <a:sym typeface="Montserrat"/>
              </a:rPr>
              <a:t>Example:</a:t>
            </a:r>
            <a:r>
              <a:rPr lang="en" sz="900">
                <a:solidFill>
                  <a:srgbClr val="133137"/>
                </a:solidFill>
                <a:latin typeface="Montserrat"/>
                <a:ea typeface="Montserrat"/>
                <a:cs typeface="Montserrat"/>
                <a:sym typeface="Montserrat"/>
              </a:rPr>
              <a:t> CustomerID in the Order table linking to CustomerID in the Customer table.</a:t>
            </a:r>
            <a:endParaRPr sz="900">
              <a:solidFill>
                <a:srgbClr val="133137"/>
              </a:solidFill>
              <a:latin typeface="Montserrat"/>
              <a:ea typeface="Montserrat"/>
              <a:cs typeface="Montserrat"/>
              <a:sym typeface="Montserrat"/>
            </a:endParaRPr>
          </a:p>
        </p:txBody>
      </p:sp>
      <p:sp>
        <p:nvSpPr>
          <p:cNvPr id="633" name="Google Shape;633;p48"/>
          <p:cNvSpPr txBox="1"/>
          <p:nvPr/>
        </p:nvSpPr>
        <p:spPr>
          <a:xfrm>
            <a:off x="6281650" y="3403417"/>
            <a:ext cx="2821500" cy="6375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One-to-Many (1:M):</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One entity can be associated with multiple entities.</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Example:</a:t>
            </a:r>
            <a:r>
              <a:rPr lang="en" sz="900">
                <a:solidFill>
                  <a:srgbClr val="133137"/>
                </a:solidFill>
                <a:latin typeface="Montserrat"/>
                <a:ea typeface="Montserrat"/>
                <a:cs typeface="Montserrat"/>
                <a:sym typeface="Montserrat"/>
              </a:rPr>
              <a:t> A customer can place many orders.</a:t>
            </a:r>
            <a:endParaRPr sz="900">
              <a:solidFill>
                <a:srgbClr val="133137"/>
              </a:solidFill>
              <a:latin typeface="Montserrat"/>
              <a:ea typeface="Montserrat"/>
              <a:cs typeface="Montserrat"/>
              <a:sym typeface="Montserrat"/>
            </a:endParaRPr>
          </a:p>
        </p:txBody>
      </p:sp>
      <p:sp>
        <p:nvSpPr>
          <p:cNvPr id="634" name="Google Shape;634;p48"/>
          <p:cNvSpPr txBox="1"/>
          <p:nvPr/>
        </p:nvSpPr>
        <p:spPr>
          <a:xfrm>
            <a:off x="6281650" y="4186467"/>
            <a:ext cx="2821500" cy="8037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Many-to-Many (M:M):</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Entities on both sides of the relationship can have multiple associations.</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Example:</a:t>
            </a:r>
            <a:r>
              <a:rPr lang="en" sz="900">
                <a:solidFill>
                  <a:srgbClr val="133137"/>
                </a:solidFill>
                <a:latin typeface="Montserrat"/>
                <a:ea typeface="Montserrat"/>
                <a:cs typeface="Montserrat"/>
                <a:sym typeface="Montserrat"/>
              </a:rPr>
              <a:t> Students can enroll in many courses, and courses can have many students.</a:t>
            </a:r>
            <a:endParaRPr sz="900">
              <a:solidFill>
                <a:srgbClr val="133137"/>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638" name="Shape 638"/>
        <p:cNvGrpSpPr/>
        <p:nvPr/>
      </p:nvGrpSpPr>
      <p:grpSpPr>
        <a:xfrm>
          <a:off x="0" y="0"/>
          <a:ext cx="0" cy="0"/>
          <a:chOff x="0" y="0"/>
          <a:chExt cx="0" cy="0"/>
        </a:xfrm>
      </p:grpSpPr>
      <p:grpSp>
        <p:nvGrpSpPr>
          <p:cNvPr id="639" name="Google Shape;639;p49"/>
          <p:cNvGrpSpPr/>
          <p:nvPr/>
        </p:nvGrpSpPr>
        <p:grpSpPr>
          <a:xfrm>
            <a:off x="693727" y="2571750"/>
            <a:ext cx="2393814" cy="3489533"/>
            <a:chOff x="0" y="0"/>
            <a:chExt cx="1260964" cy="1838144"/>
          </a:xfrm>
        </p:grpSpPr>
        <p:sp>
          <p:nvSpPr>
            <p:cNvPr id="640" name="Google Shape;640;p49"/>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41" name="Google Shape;641;p49"/>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42" name="Google Shape;642;p49"/>
          <p:cNvGrpSpPr/>
          <p:nvPr/>
        </p:nvGrpSpPr>
        <p:grpSpPr>
          <a:xfrm>
            <a:off x="3296577" y="2571750"/>
            <a:ext cx="2393814" cy="3489533"/>
            <a:chOff x="0" y="0"/>
            <a:chExt cx="1260964" cy="1838144"/>
          </a:xfrm>
        </p:grpSpPr>
        <p:sp>
          <p:nvSpPr>
            <p:cNvPr id="643" name="Google Shape;643;p49"/>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44" name="Google Shape;644;p49"/>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45" name="Google Shape;645;p49"/>
          <p:cNvGrpSpPr/>
          <p:nvPr/>
        </p:nvGrpSpPr>
        <p:grpSpPr>
          <a:xfrm>
            <a:off x="5899427" y="2571750"/>
            <a:ext cx="2393814" cy="3489533"/>
            <a:chOff x="0" y="0"/>
            <a:chExt cx="1260964" cy="1838144"/>
          </a:xfrm>
        </p:grpSpPr>
        <p:sp>
          <p:nvSpPr>
            <p:cNvPr id="646" name="Google Shape;646;p49"/>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47" name="Google Shape;647;p49"/>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48" name="Google Shape;648;p49"/>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649" name="Google Shape;649;p49"/>
          <p:cNvSpPr txBox="1"/>
          <p:nvPr/>
        </p:nvSpPr>
        <p:spPr>
          <a:xfrm>
            <a:off x="693725" y="869125"/>
            <a:ext cx="2532300" cy="7896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700">
                <a:solidFill>
                  <a:srgbClr val="AACD3A"/>
                </a:solidFill>
                <a:latin typeface="Montserrat"/>
                <a:ea typeface="Montserrat"/>
                <a:cs typeface="Montserrat"/>
                <a:sym typeface="Montserrat"/>
              </a:rPr>
              <a:t>Programming Fundamentals</a:t>
            </a:r>
            <a:endParaRPr sz="700"/>
          </a:p>
        </p:txBody>
      </p:sp>
      <p:sp>
        <p:nvSpPr>
          <p:cNvPr id="650" name="Google Shape;650;p49"/>
          <p:cNvSpPr txBox="1"/>
          <p:nvPr/>
        </p:nvSpPr>
        <p:spPr>
          <a:xfrm>
            <a:off x="1707025" y="2912650"/>
            <a:ext cx="1366500" cy="2631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Python</a:t>
            </a:r>
            <a:endParaRPr sz="700"/>
          </a:p>
        </p:txBody>
      </p:sp>
      <p:sp>
        <p:nvSpPr>
          <p:cNvPr id="651" name="Google Shape;651;p49"/>
          <p:cNvSpPr txBox="1"/>
          <p:nvPr/>
        </p:nvSpPr>
        <p:spPr>
          <a:xfrm>
            <a:off x="4323874" y="2912650"/>
            <a:ext cx="1366500" cy="2631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SQL</a:t>
            </a:r>
            <a:endParaRPr sz="700"/>
          </a:p>
        </p:txBody>
      </p:sp>
      <p:sp>
        <p:nvSpPr>
          <p:cNvPr id="652" name="Google Shape;652;p49"/>
          <p:cNvSpPr txBox="1"/>
          <p:nvPr/>
        </p:nvSpPr>
        <p:spPr>
          <a:xfrm>
            <a:off x="6940725" y="2912650"/>
            <a:ext cx="13524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Bash Scripting</a:t>
            </a:r>
            <a:endParaRPr sz="700"/>
          </a:p>
        </p:txBody>
      </p:sp>
      <p:sp>
        <p:nvSpPr>
          <p:cNvPr id="653" name="Google Shape;653;p49"/>
          <p:cNvSpPr txBox="1"/>
          <p:nvPr/>
        </p:nvSpPr>
        <p:spPr>
          <a:xfrm>
            <a:off x="5735083" y="778632"/>
            <a:ext cx="2894700" cy="1184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Clr>
                <a:schemeClr val="dk1"/>
              </a:buClr>
              <a:buSzPts val="1100"/>
              <a:buFont typeface="Arial"/>
              <a:buNone/>
            </a:pPr>
            <a:r>
              <a:rPr lang="en" sz="900">
                <a:solidFill>
                  <a:srgbClr val="FFFFFF"/>
                </a:solidFill>
                <a:latin typeface="Montserrat"/>
                <a:ea typeface="Montserrat"/>
                <a:cs typeface="Montserrat"/>
                <a:sym typeface="Montserrat"/>
              </a:rPr>
              <a:t>Programming skills are essential for automating data pipelines, manipulating large datasets, and integrating with various data systems.</a:t>
            </a:r>
            <a:endParaRPr sz="9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Key languages: Python, SQL, and Bash scripting, each serving unique roles in data engineering tasks.</a:t>
            </a:r>
            <a:endParaRPr sz="900">
              <a:solidFill>
                <a:srgbClr val="FFFFFF"/>
              </a:solidFill>
              <a:latin typeface="Montserrat"/>
              <a:ea typeface="Montserrat"/>
              <a:cs typeface="Montserrat"/>
              <a:sym typeface="Montserrat"/>
            </a:endParaRPr>
          </a:p>
        </p:txBody>
      </p:sp>
      <p:sp>
        <p:nvSpPr>
          <p:cNvPr id="654" name="Google Shape;654;p49"/>
          <p:cNvSpPr txBox="1"/>
          <p:nvPr/>
        </p:nvSpPr>
        <p:spPr>
          <a:xfrm>
            <a:off x="1199788" y="3649963"/>
            <a:ext cx="1887900" cy="1184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Widely used for scripting, data manipulation, and automation in data engineering.</a:t>
            </a:r>
            <a:endParaRPr sz="9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Extensive ecosystem with libraries like Pandas, NumPy, and PySpark for data processing.</a:t>
            </a:r>
            <a:endParaRPr sz="900">
              <a:solidFill>
                <a:srgbClr val="FFFFFF"/>
              </a:solidFill>
              <a:latin typeface="Montserrat"/>
              <a:ea typeface="Montserrat"/>
              <a:cs typeface="Montserrat"/>
              <a:sym typeface="Montserrat"/>
            </a:endParaRPr>
          </a:p>
        </p:txBody>
      </p:sp>
      <p:sp>
        <p:nvSpPr>
          <p:cNvPr id="655" name="Google Shape;655;p49"/>
          <p:cNvSpPr txBox="1"/>
          <p:nvPr/>
        </p:nvSpPr>
        <p:spPr>
          <a:xfrm>
            <a:off x="3802775" y="3649975"/>
            <a:ext cx="1887900" cy="1184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The standard language for querying and managing relational databases.</a:t>
            </a:r>
            <a:endParaRPr sz="9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Essential for data extraction, transformation, and loading (ETL) processes.</a:t>
            </a:r>
            <a:endParaRPr sz="900">
              <a:solidFill>
                <a:srgbClr val="FFFFFF"/>
              </a:solidFill>
              <a:latin typeface="Montserrat"/>
              <a:ea typeface="Montserrat"/>
              <a:cs typeface="Montserrat"/>
              <a:sym typeface="Montserrat"/>
            </a:endParaRPr>
          </a:p>
        </p:txBody>
      </p:sp>
      <p:sp>
        <p:nvSpPr>
          <p:cNvPr id="656" name="Google Shape;656;p49"/>
          <p:cNvSpPr txBox="1"/>
          <p:nvPr/>
        </p:nvSpPr>
        <p:spPr>
          <a:xfrm>
            <a:off x="6404813" y="3649963"/>
            <a:ext cx="1887900" cy="7662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Clr>
                <a:schemeClr val="dk1"/>
              </a:buClr>
              <a:buSzPts val="1100"/>
              <a:buFont typeface="Arial"/>
              <a:buNone/>
            </a:pPr>
            <a:r>
              <a:rPr lang="en" sz="900">
                <a:solidFill>
                  <a:srgbClr val="FFFFFF"/>
                </a:solidFill>
                <a:latin typeface="Montserrat"/>
                <a:ea typeface="Montserrat"/>
                <a:cs typeface="Montserrat"/>
                <a:sym typeface="Montserrat"/>
              </a:rPr>
              <a:t>Useful for automating tasks in Unix/Linux environments.</a:t>
            </a:r>
            <a:endParaRPr sz="900">
              <a:solidFill>
                <a:srgbClr val="FFFFFF"/>
              </a:solidFill>
              <a:latin typeface="Montserrat"/>
              <a:ea typeface="Montserrat"/>
              <a:cs typeface="Montserrat"/>
              <a:sym typeface="Montserrat"/>
            </a:endParaRPr>
          </a:p>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Helps in scheduling and orchestrating data pipelines.</a:t>
            </a:r>
            <a:endParaRPr sz="900">
              <a:solidFill>
                <a:srgbClr val="FFFFFF"/>
              </a:solidFill>
              <a:latin typeface="Montserrat"/>
              <a:ea typeface="Montserrat"/>
              <a:cs typeface="Montserrat"/>
              <a:sym typeface="Montserrat"/>
            </a:endParaRPr>
          </a:p>
        </p:txBody>
      </p:sp>
      <p:sp>
        <p:nvSpPr>
          <p:cNvPr id="657" name="Google Shape;657;p49"/>
          <p:cNvSpPr txBox="1"/>
          <p:nvPr/>
        </p:nvSpPr>
        <p:spPr>
          <a:xfrm>
            <a:off x="8646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01.</a:t>
            </a:r>
            <a:endParaRPr sz="700"/>
          </a:p>
        </p:txBody>
      </p:sp>
      <p:sp>
        <p:nvSpPr>
          <p:cNvPr id="658" name="Google Shape;658;p49"/>
          <p:cNvSpPr txBox="1"/>
          <p:nvPr/>
        </p:nvSpPr>
        <p:spPr>
          <a:xfrm>
            <a:off x="346747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02.</a:t>
            </a:r>
            <a:endParaRPr sz="700"/>
          </a:p>
        </p:txBody>
      </p:sp>
      <p:sp>
        <p:nvSpPr>
          <p:cNvPr id="659" name="Google Shape;659;p49"/>
          <p:cNvSpPr txBox="1"/>
          <p:nvPr/>
        </p:nvSpPr>
        <p:spPr>
          <a:xfrm>
            <a:off x="6070321" y="3055398"/>
            <a:ext cx="1750200" cy="523200"/>
          </a:xfrm>
          <a:prstGeom prst="rect">
            <a:avLst/>
          </a:prstGeom>
          <a:noFill/>
          <a:ln>
            <a:noFill/>
          </a:ln>
        </p:spPr>
        <p:txBody>
          <a:bodyPr anchorCtr="0" anchor="t" bIns="0" lIns="0" spcFirstLastPara="1" rIns="0" wrap="square" tIns="0">
            <a:spAutoFit/>
          </a:bodyPr>
          <a:lstStyle/>
          <a:p>
            <a:pPr indent="0" lvl="0" marL="0" marR="0" rtl="0" algn="just">
              <a:lnSpc>
                <a:spcPct val="117005"/>
              </a:lnSpc>
              <a:spcBef>
                <a:spcPts val="0"/>
              </a:spcBef>
              <a:spcAft>
                <a:spcPts val="0"/>
              </a:spcAft>
              <a:buNone/>
            </a:pPr>
            <a:r>
              <a:rPr b="0" i="0" lang="en" sz="3400" u="none" cap="none" strike="noStrike">
                <a:solidFill>
                  <a:srgbClr val="133137"/>
                </a:solidFill>
                <a:latin typeface="Montserrat Black"/>
                <a:ea typeface="Montserrat Black"/>
                <a:cs typeface="Montserrat Black"/>
                <a:sym typeface="Montserrat Black"/>
              </a:rPr>
              <a:t>03.</a:t>
            </a:r>
            <a:endParaRPr sz="7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663" name="Shape 663"/>
        <p:cNvGrpSpPr/>
        <p:nvPr/>
      </p:nvGrpSpPr>
      <p:grpSpPr>
        <a:xfrm>
          <a:off x="0" y="0"/>
          <a:ext cx="0" cy="0"/>
          <a:chOff x="0" y="0"/>
          <a:chExt cx="0" cy="0"/>
        </a:xfrm>
      </p:grpSpPr>
      <p:grpSp>
        <p:nvGrpSpPr>
          <p:cNvPr id="664" name="Google Shape;664;p50"/>
          <p:cNvGrpSpPr/>
          <p:nvPr/>
        </p:nvGrpSpPr>
        <p:grpSpPr>
          <a:xfrm>
            <a:off x="4767695" y="1046944"/>
            <a:ext cx="5592709" cy="1068847"/>
            <a:chOff x="0" y="0"/>
            <a:chExt cx="2946012" cy="563025"/>
          </a:xfrm>
        </p:grpSpPr>
        <p:sp>
          <p:nvSpPr>
            <p:cNvPr id="665" name="Google Shape;665;p50"/>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66" name="Google Shape;666;p50"/>
            <p:cNvSpPr txBox="1"/>
            <p:nvPr/>
          </p:nvSpPr>
          <p:spPr>
            <a:xfrm>
              <a:off x="0" y="9525"/>
              <a:ext cx="2946000" cy="553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67" name="Google Shape;667;p50"/>
          <p:cNvGrpSpPr/>
          <p:nvPr/>
        </p:nvGrpSpPr>
        <p:grpSpPr>
          <a:xfrm>
            <a:off x="2822737" y="2198504"/>
            <a:ext cx="5592709" cy="1068847"/>
            <a:chOff x="0" y="0"/>
            <a:chExt cx="2946012" cy="563025"/>
          </a:xfrm>
        </p:grpSpPr>
        <p:sp>
          <p:nvSpPr>
            <p:cNvPr id="668" name="Google Shape;668;p50"/>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69" name="Google Shape;669;p50"/>
            <p:cNvSpPr txBox="1"/>
            <p:nvPr/>
          </p:nvSpPr>
          <p:spPr>
            <a:xfrm>
              <a:off x="0" y="9525"/>
              <a:ext cx="2946000" cy="553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70" name="Google Shape;670;p50"/>
          <p:cNvGrpSpPr/>
          <p:nvPr/>
        </p:nvGrpSpPr>
        <p:grpSpPr>
          <a:xfrm>
            <a:off x="877775" y="3350075"/>
            <a:ext cx="4385433" cy="1068847"/>
            <a:chOff x="0" y="0"/>
            <a:chExt cx="2946012" cy="563025"/>
          </a:xfrm>
        </p:grpSpPr>
        <p:sp>
          <p:nvSpPr>
            <p:cNvPr id="671" name="Google Shape;671;p50"/>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72" name="Google Shape;672;p50"/>
            <p:cNvSpPr txBox="1"/>
            <p:nvPr/>
          </p:nvSpPr>
          <p:spPr>
            <a:xfrm>
              <a:off x="0" y="9525"/>
              <a:ext cx="2946000" cy="553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73" name="Google Shape;673;p50"/>
          <p:cNvSpPr txBox="1"/>
          <p:nvPr/>
        </p:nvSpPr>
        <p:spPr>
          <a:xfrm>
            <a:off x="877778" y="1127907"/>
            <a:ext cx="2771100" cy="4827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3300">
                <a:solidFill>
                  <a:srgbClr val="AACD3A"/>
                </a:solidFill>
                <a:latin typeface="Montserrat"/>
                <a:ea typeface="Montserrat"/>
                <a:cs typeface="Montserrat"/>
                <a:sym typeface="Montserrat"/>
              </a:rPr>
              <a:t>The Cloud</a:t>
            </a:r>
            <a:endParaRPr sz="700"/>
          </a:p>
        </p:txBody>
      </p:sp>
      <p:sp>
        <p:nvSpPr>
          <p:cNvPr id="674" name="Google Shape;674;p50"/>
          <p:cNvSpPr txBox="1"/>
          <p:nvPr/>
        </p:nvSpPr>
        <p:spPr>
          <a:xfrm>
            <a:off x="5366726" y="1225525"/>
            <a:ext cx="3803100" cy="969300"/>
          </a:xfrm>
          <a:prstGeom prst="rect">
            <a:avLst/>
          </a:prstGeom>
          <a:noFill/>
          <a:ln>
            <a:noFill/>
          </a:ln>
        </p:spPr>
        <p:txBody>
          <a:bodyPr anchorCtr="0" anchor="t" bIns="0" lIns="0" spcFirstLastPara="1" rIns="0" wrap="square" tIns="0">
            <a:spAutoFit/>
          </a:bodyPr>
          <a:lstStyle/>
          <a:p>
            <a:pPr indent="0" lvl="0" marL="0" rtl="0" algn="l">
              <a:lnSpc>
                <a:spcPct val="119955"/>
              </a:lnSpc>
              <a:spcBef>
                <a:spcPts val="0"/>
              </a:spcBef>
              <a:spcAft>
                <a:spcPts val="0"/>
              </a:spcAft>
              <a:buClr>
                <a:schemeClr val="dk1"/>
              </a:buClr>
              <a:buSzPts val="1100"/>
              <a:buFont typeface="Arial"/>
              <a:buNone/>
            </a:pPr>
            <a:r>
              <a:rPr b="1" lang="en" sz="900">
                <a:solidFill>
                  <a:srgbClr val="FFFFFF"/>
                </a:solidFill>
                <a:latin typeface="Montserrat"/>
                <a:ea typeface="Montserrat"/>
                <a:cs typeface="Montserrat"/>
                <a:sym typeface="Montserrat"/>
              </a:rPr>
              <a:t>Scalability and Flexibility:</a:t>
            </a:r>
            <a:endParaRPr b="1" sz="900">
              <a:solidFill>
                <a:srgbClr val="FFFFFF"/>
              </a:solidFill>
              <a:latin typeface="Montserrat"/>
              <a:ea typeface="Montserrat"/>
              <a:cs typeface="Montserrat"/>
              <a:sym typeface="Montserrat"/>
            </a:endParaRPr>
          </a:p>
          <a:p>
            <a:pPr indent="0" lvl="0" marL="0" rtl="0" algn="l">
              <a:lnSpc>
                <a:spcPct val="119955"/>
              </a:lnSpc>
              <a:spcBef>
                <a:spcPts val="0"/>
              </a:spcBef>
              <a:spcAft>
                <a:spcPts val="0"/>
              </a:spcAft>
              <a:buClr>
                <a:schemeClr val="dk1"/>
              </a:buClr>
              <a:buSzPts val="1100"/>
              <a:buFont typeface="Arial"/>
              <a:buNone/>
            </a:pPr>
            <a:r>
              <a:rPr lang="en" sz="900">
                <a:solidFill>
                  <a:srgbClr val="FFFFFF"/>
                </a:solidFill>
                <a:latin typeface="Montserrat SemiBold"/>
                <a:ea typeface="Montserrat SemiBold"/>
                <a:cs typeface="Montserrat SemiBold"/>
                <a:sym typeface="Montserrat SemiBold"/>
              </a:rPr>
              <a:t>Cloud platforms provide scalable infrastructure that can grow or shrink based on data volume and processing needs.</a:t>
            </a:r>
            <a:endParaRPr sz="900">
              <a:solidFill>
                <a:srgbClr val="FFFFFF"/>
              </a:solidFill>
              <a:latin typeface="Montserrat SemiBold"/>
              <a:ea typeface="Montserrat SemiBold"/>
              <a:cs typeface="Montserrat SemiBold"/>
              <a:sym typeface="Montserrat SemiBold"/>
            </a:endParaRPr>
          </a:p>
          <a:p>
            <a:pPr indent="0" lvl="0" marL="0" rtl="0" algn="l">
              <a:lnSpc>
                <a:spcPct val="119955"/>
              </a:lnSpc>
              <a:spcBef>
                <a:spcPts val="0"/>
              </a:spcBef>
              <a:spcAft>
                <a:spcPts val="0"/>
              </a:spcAft>
              <a:buClr>
                <a:schemeClr val="dk1"/>
              </a:buClr>
              <a:buSzPts val="1100"/>
              <a:buFont typeface="Arial"/>
              <a:buNone/>
            </a:pPr>
            <a:r>
              <a:rPr lang="en" sz="900">
                <a:solidFill>
                  <a:srgbClr val="FFFFFF"/>
                </a:solidFill>
                <a:latin typeface="Montserrat SemiBold"/>
                <a:ea typeface="Montserrat SemiBold"/>
                <a:cs typeface="Montserrat SemiBold"/>
                <a:sym typeface="Montserrat SemiBold"/>
              </a:rPr>
              <a:t>Flexibility to deploy and manage data pipelines, storage, and processing across different geographic regions.</a:t>
            </a:r>
            <a:endParaRPr sz="900">
              <a:solidFill>
                <a:srgbClr val="FFFFFF"/>
              </a:solidFill>
              <a:latin typeface="Montserrat SemiBold"/>
              <a:ea typeface="Montserrat SemiBold"/>
              <a:cs typeface="Montserrat SemiBold"/>
              <a:sym typeface="Montserrat SemiBold"/>
            </a:endParaRPr>
          </a:p>
          <a:p>
            <a:pPr indent="0" lvl="0" marL="0" marR="0" rtl="0" algn="l">
              <a:lnSpc>
                <a:spcPct val="119955"/>
              </a:lnSpc>
              <a:spcBef>
                <a:spcPts val="0"/>
              </a:spcBef>
              <a:spcAft>
                <a:spcPts val="0"/>
              </a:spcAft>
              <a:buNone/>
            </a:pPr>
            <a:r>
              <a:t/>
            </a:r>
            <a:endParaRPr sz="900">
              <a:solidFill>
                <a:srgbClr val="FFFFFF"/>
              </a:solidFill>
              <a:latin typeface="Montserrat SemiBold"/>
              <a:ea typeface="Montserrat SemiBold"/>
              <a:cs typeface="Montserrat SemiBold"/>
              <a:sym typeface="Montserrat SemiBold"/>
            </a:endParaRPr>
          </a:p>
        </p:txBody>
      </p:sp>
      <p:sp>
        <p:nvSpPr>
          <p:cNvPr id="675" name="Google Shape;675;p50"/>
          <p:cNvSpPr txBox="1"/>
          <p:nvPr/>
        </p:nvSpPr>
        <p:spPr>
          <a:xfrm>
            <a:off x="3394385" y="2706136"/>
            <a:ext cx="3803100" cy="5232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Pay-as-you-go pricing models allow organizations to only pay for the resources they use, reducing costs associated with maintaining on-premise infrastructure.</a:t>
            </a:r>
            <a:endParaRPr b="0" i="0" sz="1000" u="none" cap="none" strike="noStrike">
              <a:solidFill>
                <a:srgbClr val="FFFFFF"/>
              </a:solidFill>
              <a:latin typeface="Montserrat"/>
              <a:ea typeface="Montserrat"/>
              <a:cs typeface="Montserrat"/>
              <a:sym typeface="Montserrat"/>
            </a:endParaRPr>
          </a:p>
        </p:txBody>
      </p:sp>
      <p:sp>
        <p:nvSpPr>
          <p:cNvPr id="676" name="Google Shape;676;p50"/>
          <p:cNvSpPr txBox="1"/>
          <p:nvPr/>
        </p:nvSpPr>
        <p:spPr>
          <a:xfrm>
            <a:off x="1190011" y="3761230"/>
            <a:ext cx="3803100" cy="5232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Cloud providers offer managed services for data storage, processing, and analytics, reducing the overhead of managing hardware and software.</a:t>
            </a:r>
            <a:endParaRPr b="0" i="0" sz="1000" u="none" cap="none" strike="noStrike">
              <a:solidFill>
                <a:srgbClr val="FFFFFF"/>
              </a:solidFill>
              <a:latin typeface="Montserrat"/>
              <a:ea typeface="Montserrat"/>
              <a:cs typeface="Montserrat"/>
              <a:sym typeface="Montserrat"/>
            </a:endParaRPr>
          </a:p>
        </p:txBody>
      </p:sp>
      <p:sp>
        <p:nvSpPr>
          <p:cNvPr id="677" name="Google Shape;677;p50"/>
          <p:cNvSpPr txBox="1"/>
          <p:nvPr/>
        </p:nvSpPr>
        <p:spPr>
          <a:xfrm>
            <a:off x="3365810" y="2468561"/>
            <a:ext cx="21186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b="1" lang="en" sz="1100">
                <a:solidFill>
                  <a:srgbClr val="FFFFFF"/>
                </a:solidFill>
                <a:latin typeface="Montserrat"/>
                <a:ea typeface="Montserrat"/>
                <a:cs typeface="Montserrat"/>
                <a:sym typeface="Montserrat"/>
              </a:rPr>
              <a:t>Cost Efficiency</a:t>
            </a:r>
            <a:endParaRPr b="1" sz="700"/>
          </a:p>
        </p:txBody>
      </p:sp>
      <p:sp>
        <p:nvSpPr>
          <p:cNvPr id="678" name="Google Shape;678;p50"/>
          <p:cNvSpPr txBox="1"/>
          <p:nvPr/>
        </p:nvSpPr>
        <p:spPr>
          <a:xfrm>
            <a:off x="1161436" y="3523655"/>
            <a:ext cx="21186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lang="en" sz="1100">
                <a:solidFill>
                  <a:srgbClr val="FFFFFF"/>
                </a:solidFill>
                <a:latin typeface="Montserrat SemiBold"/>
                <a:ea typeface="Montserrat SemiBold"/>
                <a:cs typeface="Montserrat SemiBold"/>
                <a:sym typeface="Montserrat SemiBold"/>
              </a:rPr>
              <a:t>Managed Services</a:t>
            </a:r>
            <a:endParaRPr sz="700"/>
          </a:p>
        </p:txBody>
      </p:sp>
      <p:grpSp>
        <p:nvGrpSpPr>
          <p:cNvPr id="679" name="Google Shape;679;p50"/>
          <p:cNvGrpSpPr/>
          <p:nvPr/>
        </p:nvGrpSpPr>
        <p:grpSpPr>
          <a:xfrm>
            <a:off x="5484400" y="3350050"/>
            <a:ext cx="4385433" cy="1068847"/>
            <a:chOff x="0" y="0"/>
            <a:chExt cx="2946012" cy="563025"/>
          </a:xfrm>
        </p:grpSpPr>
        <p:sp>
          <p:nvSpPr>
            <p:cNvPr id="680" name="Google Shape;680;p50"/>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81" name="Google Shape;681;p50"/>
            <p:cNvSpPr txBox="1"/>
            <p:nvPr/>
          </p:nvSpPr>
          <p:spPr>
            <a:xfrm>
              <a:off x="0" y="9525"/>
              <a:ext cx="2946000" cy="553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82" name="Google Shape;682;p50"/>
          <p:cNvSpPr txBox="1"/>
          <p:nvPr/>
        </p:nvSpPr>
        <p:spPr>
          <a:xfrm>
            <a:off x="5796636" y="3761205"/>
            <a:ext cx="3803100" cy="5232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Cloud platforms enable global teams to access and work with data and analytics tools from anywhere, fostering collaboration.</a:t>
            </a:r>
            <a:endParaRPr b="0" i="0" sz="1000" u="none" cap="none" strike="noStrike">
              <a:solidFill>
                <a:srgbClr val="FFFFFF"/>
              </a:solidFill>
              <a:latin typeface="Montserrat"/>
              <a:ea typeface="Montserrat"/>
              <a:cs typeface="Montserrat"/>
              <a:sym typeface="Montserrat"/>
            </a:endParaRPr>
          </a:p>
        </p:txBody>
      </p:sp>
      <p:sp>
        <p:nvSpPr>
          <p:cNvPr id="683" name="Google Shape;683;p50"/>
          <p:cNvSpPr txBox="1"/>
          <p:nvPr/>
        </p:nvSpPr>
        <p:spPr>
          <a:xfrm>
            <a:off x="5768050" y="3523625"/>
            <a:ext cx="27711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lang="en" sz="1100">
                <a:solidFill>
                  <a:srgbClr val="FFFFFF"/>
                </a:solidFill>
                <a:latin typeface="Montserrat SemiBold"/>
                <a:ea typeface="Montserrat SemiBold"/>
                <a:cs typeface="Montserrat SemiBold"/>
                <a:sym typeface="Montserrat SemiBold"/>
              </a:rPr>
              <a:t>Global Accessibility and </a:t>
            </a:r>
            <a:r>
              <a:rPr lang="en" sz="1100">
                <a:solidFill>
                  <a:srgbClr val="FFFFFF"/>
                </a:solidFill>
                <a:latin typeface="Montserrat SemiBold"/>
                <a:ea typeface="Montserrat SemiBold"/>
                <a:cs typeface="Montserrat SemiBold"/>
                <a:sym typeface="Montserrat SemiBold"/>
              </a:rPr>
              <a:t>Collaboration</a:t>
            </a:r>
            <a:endParaRPr sz="700"/>
          </a:p>
        </p:txBody>
      </p:sp>
      <p:pic>
        <p:nvPicPr>
          <p:cNvPr id="684" name="Google Shape;684;p50"/>
          <p:cNvPicPr preferRelativeResize="0"/>
          <p:nvPr/>
        </p:nvPicPr>
        <p:blipFill>
          <a:blip r:embed="rId3">
            <a:alphaModFix/>
          </a:blip>
          <a:stretch>
            <a:fillRect/>
          </a:stretch>
        </p:blipFill>
        <p:spPr>
          <a:xfrm>
            <a:off x="877775" y="1906800"/>
            <a:ext cx="428850" cy="428850"/>
          </a:xfrm>
          <a:prstGeom prst="rect">
            <a:avLst/>
          </a:prstGeom>
          <a:noFill/>
          <a:ln>
            <a:noFill/>
          </a:ln>
        </p:spPr>
      </p:pic>
      <p:pic>
        <p:nvPicPr>
          <p:cNvPr id="685" name="Google Shape;685;p50"/>
          <p:cNvPicPr preferRelativeResize="0"/>
          <p:nvPr/>
        </p:nvPicPr>
        <p:blipFill>
          <a:blip r:embed="rId4">
            <a:alphaModFix/>
          </a:blip>
          <a:stretch>
            <a:fillRect/>
          </a:stretch>
        </p:blipFill>
        <p:spPr>
          <a:xfrm>
            <a:off x="877775" y="2647700"/>
            <a:ext cx="428850" cy="428850"/>
          </a:xfrm>
          <a:prstGeom prst="rect">
            <a:avLst/>
          </a:prstGeom>
          <a:noFill/>
          <a:ln>
            <a:noFill/>
          </a:ln>
        </p:spPr>
      </p:pic>
      <p:pic>
        <p:nvPicPr>
          <p:cNvPr id="686" name="Google Shape;686;p50"/>
          <p:cNvPicPr preferRelativeResize="0"/>
          <p:nvPr/>
        </p:nvPicPr>
        <p:blipFill>
          <a:blip r:embed="rId5">
            <a:alphaModFix/>
          </a:blip>
          <a:stretch>
            <a:fillRect/>
          </a:stretch>
        </p:blipFill>
        <p:spPr>
          <a:xfrm>
            <a:off x="1609550" y="2318211"/>
            <a:ext cx="487255" cy="324250"/>
          </a:xfrm>
          <a:prstGeom prst="rect">
            <a:avLst/>
          </a:prstGeom>
          <a:noFill/>
          <a:ln>
            <a:noFill/>
          </a:ln>
        </p:spPr>
      </p:pic>
      <p:sp>
        <p:nvSpPr>
          <p:cNvPr id="687" name="Google Shape;687;p50"/>
          <p:cNvSpPr txBox="1"/>
          <p:nvPr/>
        </p:nvSpPr>
        <p:spPr>
          <a:xfrm>
            <a:off x="4869600" y="669725"/>
            <a:ext cx="433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Cloud computing is the delivery of computing services over the internet.</a:t>
            </a:r>
            <a:endParaRPr sz="10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691" name="Shape 691"/>
        <p:cNvGrpSpPr/>
        <p:nvPr/>
      </p:nvGrpSpPr>
      <p:grpSpPr>
        <a:xfrm>
          <a:off x="0" y="0"/>
          <a:ext cx="0" cy="0"/>
          <a:chOff x="0" y="0"/>
          <a:chExt cx="0" cy="0"/>
        </a:xfrm>
      </p:grpSpPr>
      <p:grpSp>
        <p:nvGrpSpPr>
          <p:cNvPr id="692" name="Google Shape;692;p51"/>
          <p:cNvGrpSpPr/>
          <p:nvPr/>
        </p:nvGrpSpPr>
        <p:grpSpPr>
          <a:xfrm>
            <a:off x="693727" y="2571750"/>
            <a:ext cx="2393814" cy="3489533"/>
            <a:chOff x="0" y="0"/>
            <a:chExt cx="1260964" cy="1838144"/>
          </a:xfrm>
        </p:grpSpPr>
        <p:sp>
          <p:nvSpPr>
            <p:cNvPr id="693" name="Google Shape;693;p5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94" name="Google Shape;694;p5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95" name="Google Shape;695;p51"/>
          <p:cNvGrpSpPr/>
          <p:nvPr/>
        </p:nvGrpSpPr>
        <p:grpSpPr>
          <a:xfrm>
            <a:off x="3296577" y="2571750"/>
            <a:ext cx="2393814" cy="3489533"/>
            <a:chOff x="0" y="0"/>
            <a:chExt cx="1260964" cy="1838144"/>
          </a:xfrm>
        </p:grpSpPr>
        <p:sp>
          <p:nvSpPr>
            <p:cNvPr id="696" name="Google Shape;696;p5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97" name="Google Shape;697;p5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98" name="Google Shape;698;p51"/>
          <p:cNvGrpSpPr/>
          <p:nvPr/>
        </p:nvGrpSpPr>
        <p:grpSpPr>
          <a:xfrm>
            <a:off x="5899427" y="2571750"/>
            <a:ext cx="2393814" cy="3489533"/>
            <a:chOff x="0" y="0"/>
            <a:chExt cx="1260964" cy="1838144"/>
          </a:xfrm>
        </p:grpSpPr>
        <p:sp>
          <p:nvSpPr>
            <p:cNvPr id="699" name="Google Shape;699;p51"/>
            <p:cNvSpPr/>
            <p:nvPr/>
          </p:nvSpPr>
          <p:spPr>
            <a:xfrm>
              <a:off x="0" y="0"/>
              <a:ext cx="1260964" cy="1838144"/>
            </a:xfrm>
            <a:custGeom>
              <a:rect b="b" l="l" r="r" t="t"/>
              <a:pathLst>
                <a:path extrusionOk="0" h="1838144" w="1260964">
                  <a:moveTo>
                    <a:pt x="48511" y="0"/>
                  </a:moveTo>
                  <a:lnTo>
                    <a:pt x="1212453" y="0"/>
                  </a:lnTo>
                  <a:cubicBezTo>
                    <a:pt x="1225319" y="0"/>
                    <a:pt x="1237658" y="5111"/>
                    <a:pt x="1246755" y="14209"/>
                  </a:cubicBezTo>
                  <a:cubicBezTo>
                    <a:pt x="1255853" y="23306"/>
                    <a:pt x="1260964" y="35645"/>
                    <a:pt x="1260964" y="48511"/>
                  </a:cubicBezTo>
                  <a:lnTo>
                    <a:pt x="1260964" y="1789633"/>
                  </a:lnTo>
                  <a:cubicBezTo>
                    <a:pt x="1260964" y="1816425"/>
                    <a:pt x="1239245" y="1838144"/>
                    <a:pt x="1212453" y="1838144"/>
                  </a:cubicBezTo>
                  <a:lnTo>
                    <a:pt x="48511" y="1838144"/>
                  </a:lnTo>
                  <a:cubicBezTo>
                    <a:pt x="35645" y="1838144"/>
                    <a:pt x="23306" y="1833033"/>
                    <a:pt x="14209" y="1823936"/>
                  </a:cubicBezTo>
                  <a:cubicBezTo>
                    <a:pt x="5111" y="1814838"/>
                    <a:pt x="0" y="1802499"/>
                    <a:pt x="0" y="1789633"/>
                  </a:cubicBezTo>
                  <a:lnTo>
                    <a:pt x="0" y="48511"/>
                  </a:lnTo>
                  <a:cubicBezTo>
                    <a:pt x="0" y="35645"/>
                    <a:pt x="5111" y="23306"/>
                    <a:pt x="14209" y="14209"/>
                  </a:cubicBezTo>
                  <a:cubicBezTo>
                    <a:pt x="23306" y="5111"/>
                    <a:pt x="35645" y="0"/>
                    <a:pt x="48511"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00" name="Google Shape;700;p51"/>
            <p:cNvSpPr txBox="1"/>
            <p:nvPr/>
          </p:nvSpPr>
          <p:spPr>
            <a:xfrm>
              <a:off x="0" y="9525"/>
              <a:ext cx="1260900" cy="1828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01" name="Google Shape;701;p51"/>
          <p:cNvSpPr/>
          <p:nvPr/>
        </p:nvSpPr>
        <p:spPr>
          <a:xfrm>
            <a:off x="5217627" y="514350"/>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702" name="Google Shape;702;p51"/>
          <p:cNvSpPr txBox="1"/>
          <p:nvPr/>
        </p:nvSpPr>
        <p:spPr>
          <a:xfrm>
            <a:off x="693725" y="869125"/>
            <a:ext cx="2532300" cy="789600"/>
          </a:xfrm>
          <a:prstGeom prst="rect">
            <a:avLst/>
          </a:prstGeom>
          <a:noFill/>
          <a:ln>
            <a:noFill/>
          </a:ln>
        </p:spPr>
        <p:txBody>
          <a:bodyPr anchorCtr="0" anchor="t" bIns="0" lIns="0" spcFirstLastPara="1" rIns="0" wrap="square" tIns="0">
            <a:spAutoFit/>
          </a:bodyPr>
          <a:lstStyle/>
          <a:p>
            <a:pPr indent="0" lvl="0" marL="0" marR="0" rtl="0" algn="l">
              <a:lnSpc>
                <a:spcPct val="94991"/>
              </a:lnSpc>
              <a:spcBef>
                <a:spcPts val="0"/>
              </a:spcBef>
              <a:spcAft>
                <a:spcPts val="0"/>
              </a:spcAft>
              <a:buNone/>
            </a:pPr>
            <a:r>
              <a:rPr lang="en" sz="2700">
                <a:solidFill>
                  <a:srgbClr val="AACD3A"/>
                </a:solidFill>
                <a:latin typeface="Montserrat"/>
                <a:ea typeface="Montserrat"/>
                <a:cs typeface="Montserrat"/>
                <a:sym typeface="Montserrat"/>
              </a:rPr>
              <a:t>Soft Skills and Best Practices</a:t>
            </a:r>
            <a:endParaRPr sz="700"/>
          </a:p>
        </p:txBody>
      </p:sp>
      <p:sp>
        <p:nvSpPr>
          <p:cNvPr id="703" name="Google Shape;703;p51"/>
          <p:cNvSpPr txBox="1"/>
          <p:nvPr/>
        </p:nvSpPr>
        <p:spPr>
          <a:xfrm>
            <a:off x="1034300" y="2912650"/>
            <a:ext cx="20391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Complementing Technical Skills</a:t>
            </a:r>
            <a:endParaRPr sz="700"/>
          </a:p>
        </p:txBody>
      </p:sp>
      <p:sp>
        <p:nvSpPr>
          <p:cNvPr id="704" name="Google Shape;704;p51"/>
          <p:cNvSpPr txBox="1"/>
          <p:nvPr/>
        </p:nvSpPr>
        <p:spPr>
          <a:xfrm>
            <a:off x="3620025" y="2912650"/>
            <a:ext cx="20703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Facilitating Collaboration</a:t>
            </a:r>
            <a:endParaRPr sz="700"/>
          </a:p>
        </p:txBody>
      </p:sp>
      <p:sp>
        <p:nvSpPr>
          <p:cNvPr id="705" name="Google Shape;705;p51"/>
          <p:cNvSpPr txBox="1"/>
          <p:nvPr/>
        </p:nvSpPr>
        <p:spPr>
          <a:xfrm>
            <a:off x="6366475" y="2912650"/>
            <a:ext cx="1926600" cy="526500"/>
          </a:xfrm>
          <a:prstGeom prst="rect">
            <a:avLst/>
          </a:prstGeom>
          <a:noFill/>
          <a:ln>
            <a:noFill/>
          </a:ln>
        </p:spPr>
        <p:txBody>
          <a:bodyPr anchorCtr="0" anchor="t" bIns="0" lIns="0" spcFirstLastPara="1" rIns="0" wrap="square" tIns="0">
            <a:spAutoFit/>
          </a:bodyPr>
          <a:lstStyle/>
          <a:p>
            <a:pPr indent="0" lvl="0" marL="0" marR="0" rtl="0" algn="l">
              <a:lnSpc>
                <a:spcPct val="95014"/>
              </a:lnSpc>
              <a:spcBef>
                <a:spcPts val="0"/>
              </a:spcBef>
              <a:spcAft>
                <a:spcPts val="0"/>
              </a:spcAft>
              <a:buNone/>
            </a:pPr>
            <a:r>
              <a:rPr lang="en" sz="1800">
                <a:solidFill>
                  <a:srgbClr val="133137"/>
                </a:solidFill>
                <a:latin typeface="Montserrat"/>
                <a:ea typeface="Montserrat"/>
                <a:cs typeface="Montserrat"/>
                <a:sym typeface="Montserrat"/>
              </a:rPr>
              <a:t>Enhancing Career Growth</a:t>
            </a:r>
            <a:endParaRPr sz="700"/>
          </a:p>
        </p:txBody>
      </p:sp>
      <p:sp>
        <p:nvSpPr>
          <p:cNvPr id="706" name="Google Shape;706;p51"/>
          <p:cNvSpPr txBox="1"/>
          <p:nvPr/>
        </p:nvSpPr>
        <p:spPr>
          <a:xfrm>
            <a:off x="5735083" y="778632"/>
            <a:ext cx="2894700" cy="1386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Importance of Soft Skills</a:t>
            </a:r>
            <a:endParaRPr sz="900">
              <a:solidFill>
                <a:srgbClr val="FFFFFF"/>
              </a:solidFill>
              <a:latin typeface="Montserrat"/>
              <a:ea typeface="Montserrat"/>
              <a:cs typeface="Montserrat"/>
              <a:sym typeface="Montserrat"/>
            </a:endParaRPr>
          </a:p>
        </p:txBody>
      </p:sp>
      <p:sp>
        <p:nvSpPr>
          <p:cNvPr id="707" name="Google Shape;707;p51"/>
          <p:cNvSpPr txBox="1"/>
          <p:nvPr/>
        </p:nvSpPr>
        <p:spPr>
          <a:xfrm>
            <a:off x="1199788" y="3649963"/>
            <a:ext cx="1887900" cy="20214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While technical skills are crucial in data engineering, soft skills such as communication, teamwork, </a:t>
            </a:r>
            <a:r>
              <a:rPr lang="en" sz="900">
                <a:solidFill>
                  <a:schemeClr val="lt1"/>
                </a:solidFill>
                <a:latin typeface="Montserrat"/>
                <a:ea typeface="Montserrat"/>
                <a:cs typeface="Montserrat"/>
                <a:sym typeface="Montserrat"/>
              </a:rPr>
              <a:t>problem-solving, </a:t>
            </a:r>
            <a:r>
              <a:rPr lang="en" sz="900">
                <a:solidFill>
                  <a:srgbClr val="FFFFFF"/>
                </a:solidFill>
                <a:latin typeface="Montserrat"/>
                <a:ea typeface="Montserrat"/>
                <a:cs typeface="Montserrat"/>
                <a:sym typeface="Montserrat"/>
              </a:rPr>
              <a:t>decision-making, risk management, time </a:t>
            </a:r>
            <a:r>
              <a:rPr lang="en" sz="900">
                <a:solidFill>
                  <a:schemeClr val="lt1"/>
                </a:solidFill>
                <a:latin typeface="Montserrat"/>
                <a:ea typeface="Montserrat"/>
                <a:cs typeface="Montserrat"/>
                <a:sym typeface="Montserrat"/>
              </a:rPr>
              <a:t>and </a:t>
            </a:r>
            <a:r>
              <a:rPr lang="en" sz="900">
                <a:solidFill>
                  <a:srgbClr val="FFFFFF"/>
                </a:solidFill>
                <a:latin typeface="Montserrat"/>
                <a:ea typeface="Montserrat"/>
                <a:cs typeface="Montserrat"/>
                <a:sym typeface="Montserrat"/>
              </a:rPr>
              <a:t>project management are equally important for effective collaboration and project success.</a:t>
            </a:r>
            <a:endParaRPr sz="900">
              <a:solidFill>
                <a:srgbClr val="FFFFFF"/>
              </a:solidFill>
              <a:latin typeface="Montserrat"/>
              <a:ea typeface="Montserrat"/>
              <a:cs typeface="Montserrat"/>
              <a:sym typeface="Montserrat"/>
            </a:endParaRPr>
          </a:p>
        </p:txBody>
      </p:sp>
      <p:sp>
        <p:nvSpPr>
          <p:cNvPr id="708" name="Google Shape;708;p51"/>
          <p:cNvSpPr txBox="1"/>
          <p:nvPr/>
        </p:nvSpPr>
        <p:spPr>
          <a:xfrm>
            <a:off x="3802775" y="3649975"/>
            <a:ext cx="1887900" cy="11847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Data engineers often work in multidisciplinary teams, requiring clear communication, active listening, and the ability to work well with others to achieve common goals.</a:t>
            </a:r>
            <a:endParaRPr sz="900">
              <a:solidFill>
                <a:srgbClr val="FFFFFF"/>
              </a:solidFill>
              <a:latin typeface="Montserrat"/>
              <a:ea typeface="Montserrat"/>
              <a:cs typeface="Montserrat"/>
              <a:sym typeface="Montserrat"/>
            </a:endParaRPr>
          </a:p>
        </p:txBody>
      </p:sp>
      <p:sp>
        <p:nvSpPr>
          <p:cNvPr id="709" name="Google Shape;709;p51"/>
          <p:cNvSpPr txBox="1"/>
          <p:nvPr/>
        </p:nvSpPr>
        <p:spPr>
          <a:xfrm>
            <a:off x="6404813" y="3649963"/>
            <a:ext cx="1887900" cy="766200"/>
          </a:xfrm>
          <a:prstGeom prst="rect">
            <a:avLst/>
          </a:prstGeom>
          <a:noFill/>
          <a:ln>
            <a:noFill/>
          </a:ln>
        </p:spPr>
        <p:txBody>
          <a:bodyPr anchorCtr="0" anchor="t" bIns="0" lIns="0" spcFirstLastPara="1" rIns="0" wrap="square" tIns="0">
            <a:spAutoFit/>
          </a:bodyPr>
          <a:lstStyle/>
          <a:p>
            <a:pPr indent="0" lvl="0" marL="0" rtl="0" algn="l">
              <a:lnSpc>
                <a:spcPct val="151017"/>
              </a:lnSpc>
              <a:spcBef>
                <a:spcPts val="0"/>
              </a:spcBef>
              <a:spcAft>
                <a:spcPts val="0"/>
              </a:spcAft>
              <a:buSzPts val="1100"/>
              <a:buNone/>
            </a:pPr>
            <a:r>
              <a:rPr lang="en" sz="900">
                <a:solidFill>
                  <a:srgbClr val="FFFFFF"/>
                </a:solidFill>
                <a:latin typeface="Montserrat"/>
                <a:ea typeface="Montserrat"/>
                <a:cs typeface="Montserrat"/>
                <a:sym typeface="Montserrat"/>
              </a:rPr>
              <a:t>Strong soft skills can lead to leadership opportunities, better project outcomes, and overall career advancement.</a:t>
            </a:r>
            <a:endParaRPr sz="900">
              <a:solidFill>
                <a:srgbClr val="FFFFFF"/>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713" name="Shape 713"/>
        <p:cNvGrpSpPr/>
        <p:nvPr/>
      </p:nvGrpSpPr>
      <p:grpSpPr>
        <a:xfrm>
          <a:off x="0" y="0"/>
          <a:ext cx="0" cy="0"/>
          <a:chOff x="0" y="0"/>
          <a:chExt cx="0" cy="0"/>
        </a:xfrm>
      </p:grpSpPr>
      <p:grpSp>
        <p:nvGrpSpPr>
          <p:cNvPr id="714" name="Google Shape;714;p52"/>
          <p:cNvGrpSpPr/>
          <p:nvPr/>
        </p:nvGrpSpPr>
        <p:grpSpPr>
          <a:xfrm>
            <a:off x="943938" y="2265577"/>
            <a:ext cx="3309061" cy="4727052"/>
            <a:chOff x="0" y="0"/>
            <a:chExt cx="1743079" cy="2490019"/>
          </a:xfrm>
        </p:grpSpPr>
        <p:sp>
          <p:nvSpPr>
            <p:cNvPr id="715" name="Google Shape;715;p52"/>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16" name="Google Shape;716;p52"/>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17" name="Google Shape;717;p52"/>
          <p:cNvSpPr/>
          <p:nvPr/>
        </p:nvSpPr>
        <p:spPr>
          <a:xfrm>
            <a:off x="1184252" y="2528888"/>
            <a:ext cx="497581" cy="497581"/>
          </a:xfrm>
          <a:custGeom>
            <a:rect b="b" l="l" r="r" t="t"/>
            <a:pathLst>
              <a:path extrusionOk="0" h="995161" w="995161">
                <a:moveTo>
                  <a:pt x="0" y="0"/>
                </a:moveTo>
                <a:lnTo>
                  <a:pt x="995161" y="0"/>
                </a:lnTo>
                <a:lnTo>
                  <a:pt x="995161" y="995161"/>
                </a:lnTo>
                <a:lnTo>
                  <a:pt x="0" y="995161"/>
                </a:lnTo>
                <a:lnTo>
                  <a:pt x="0" y="0"/>
                </a:lnTo>
                <a:close/>
              </a:path>
            </a:pathLst>
          </a:custGeom>
          <a:blipFill rotWithShape="1">
            <a:blip r:embed="rId3">
              <a:alphaModFix/>
            </a:blip>
            <a:stretch>
              <a:fillRect b="0" l="0" r="0" t="0"/>
            </a:stretch>
          </a:blipFill>
          <a:ln>
            <a:noFill/>
          </a:ln>
        </p:spPr>
      </p:sp>
      <p:grpSp>
        <p:nvGrpSpPr>
          <p:cNvPr id="718" name="Google Shape;718;p52"/>
          <p:cNvGrpSpPr/>
          <p:nvPr/>
        </p:nvGrpSpPr>
        <p:grpSpPr>
          <a:xfrm>
            <a:off x="3086960" y="1686791"/>
            <a:ext cx="3309061" cy="4727052"/>
            <a:chOff x="0" y="0"/>
            <a:chExt cx="1743079" cy="2490019"/>
          </a:xfrm>
        </p:grpSpPr>
        <p:sp>
          <p:nvSpPr>
            <p:cNvPr id="719" name="Google Shape;719;p52"/>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29F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20" name="Google Shape;720;p52"/>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721" name="Google Shape;721;p52"/>
          <p:cNvGrpSpPr/>
          <p:nvPr/>
        </p:nvGrpSpPr>
        <p:grpSpPr>
          <a:xfrm>
            <a:off x="6037869" y="1096289"/>
            <a:ext cx="3309061" cy="4727052"/>
            <a:chOff x="0" y="0"/>
            <a:chExt cx="1743079" cy="2490019"/>
          </a:xfrm>
        </p:grpSpPr>
        <p:sp>
          <p:nvSpPr>
            <p:cNvPr id="722" name="Google Shape;722;p52"/>
            <p:cNvSpPr/>
            <p:nvPr/>
          </p:nvSpPr>
          <p:spPr>
            <a:xfrm>
              <a:off x="0" y="0"/>
              <a:ext cx="1743079" cy="2490019"/>
            </a:xfrm>
            <a:custGeom>
              <a:rect b="b" l="l" r="r" t="t"/>
              <a:pathLst>
                <a:path extrusionOk="0" h="2490019" w="1743079">
                  <a:moveTo>
                    <a:pt x="81885" y="0"/>
                  </a:moveTo>
                  <a:lnTo>
                    <a:pt x="1661195" y="0"/>
                  </a:lnTo>
                  <a:cubicBezTo>
                    <a:pt x="1706418" y="0"/>
                    <a:pt x="1743079" y="36661"/>
                    <a:pt x="1743079" y="81885"/>
                  </a:cubicBezTo>
                  <a:lnTo>
                    <a:pt x="1743079" y="2408134"/>
                  </a:lnTo>
                  <a:cubicBezTo>
                    <a:pt x="1743079" y="2453358"/>
                    <a:pt x="1706418" y="2490019"/>
                    <a:pt x="1661195" y="2490019"/>
                  </a:cubicBezTo>
                  <a:lnTo>
                    <a:pt x="81885" y="2490019"/>
                  </a:lnTo>
                  <a:cubicBezTo>
                    <a:pt x="36661" y="2490019"/>
                    <a:pt x="0" y="2453358"/>
                    <a:pt x="0" y="2408134"/>
                  </a:cubicBezTo>
                  <a:lnTo>
                    <a:pt x="0" y="81885"/>
                  </a:lnTo>
                  <a:cubicBezTo>
                    <a:pt x="0" y="36661"/>
                    <a:pt x="36661" y="0"/>
                    <a:pt x="81885" y="0"/>
                  </a:cubicBezTo>
                  <a:close/>
                </a:path>
              </a:pathLst>
            </a:custGeom>
            <a:solidFill>
              <a:srgbClr val="FFFF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23" name="Google Shape;723;p52"/>
            <p:cNvSpPr txBox="1"/>
            <p:nvPr/>
          </p:nvSpPr>
          <p:spPr>
            <a:xfrm>
              <a:off x="0" y="9525"/>
              <a:ext cx="1743000" cy="2480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24" name="Google Shape;724;p52"/>
          <p:cNvSpPr/>
          <p:nvPr/>
        </p:nvSpPr>
        <p:spPr>
          <a:xfrm>
            <a:off x="6322667" y="1533525"/>
            <a:ext cx="497681" cy="497681"/>
          </a:xfrm>
          <a:custGeom>
            <a:rect b="b" l="l" r="r" t="t"/>
            <a:pathLst>
              <a:path extrusionOk="0" h="995362" w="995362">
                <a:moveTo>
                  <a:pt x="0" y="0"/>
                </a:moveTo>
                <a:lnTo>
                  <a:pt x="995363" y="0"/>
                </a:lnTo>
                <a:lnTo>
                  <a:pt x="995363" y="995362"/>
                </a:lnTo>
                <a:lnTo>
                  <a:pt x="0" y="995362"/>
                </a:lnTo>
                <a:lnTo>
                  <a:pt x="0" y="0"/>
                </a:lnTo>
                <a:close/>
              </a:path>
            </a:pathLst>
          </a:custGeom>
          <a:blipFill rotWithShape="1">
            <a:blip r:embed="rId4">
              <a:alphaModFix/>
            </a:blip>
            <a:stretch>
              <a:fillRect b="0" l="0" r="0" t="0"/>
            </a:stretch>
          </a:blipFill>
          <a:ln>
            <a:noFill/>
          </a:ln>
        </p:spPr>
      </p:sp>
      <p:sp>
        <p:nvSpPr>
          <p:cNvPr id="725" name="Google Shape;725;p52"/>
          <p:cNvSpPr/>
          <p:nvPr/>
        </p:nvSpPr>
        <p:spPr>
          <a:xfrm>
            <a:off x="3363697" y="2031206"/>
            <a:ext cx="497681" cy="497681"/>
          </a:xfrm>
          <a:custGeom>
            <a:rect b="b" l="l" r="r" t="t"/>
            <a:pathLst>
              <a:path extrusionOk="0" h="995362" w="995362">
                <a:moveTo>
                  <a:pt x="0" y="0"/>
                </a:moveTo>
                <a:lnTo>
                  <a:pt x="995362" y="0"/>
                </a:lnTo>
                <a:lnTo>
                  <a:pt x="995362" y="995363"/>
                </a:lnTo>
                <a:lnTo>
                  <a:pt x="0" y="995363"/>
                </a:lnTo>
                <a:lnTo>
                  <a:pt x="0" y="0"/>
                </a:lnTo>
                <a:close/>
              </a:path>
            </a:pathLst>
          </a:custGeom>
          <a:blipFill rotWithShape="1">
            <a:blip r:embed="rId5">
              <a:alphaModFix/>
            </a:blip>
            <a:stretch>
              <a:fillRect b="0" l="0" r="0" t="0"/>
            </a:stretch>
          </a:blipFill>
          <a:ln>
            <a:noFill/>
          </a:ln>
        </p:spPr>
      </p:sp>
      <p:sp>
        <p:nvSpPr>
          <p:cNvPr id="726" name="Google Shape;726;p52"/>
          <p:cNvSpPr txBox="1"/>
          <p:nvPr/>
        </p:nvSpPr>
        <p:spPr>
          <a:xfrm>
            <a:off x="363840" y="388649"/>
            <a:ext cx="3460800" cy="3657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2500">
                <a:solidFill>
                  <a:srgbClr val="AACD3A"/>
                </a:solidFill>
                <a:latin typeface="Montserrat Medium"/>
                <a:ea typeface="Montserrat Medium"/>
                <a:cs typeface="Montserrat Medium"/>
                <a:sym typeface="Montserrat Medium"/>
              </a:rPr>
              <a:t>Case Study</a:t>
            </a:r>
            <a:endParaRPr sz="700"/>
          </a:p>
        </p:txBody>
      </p:sp>
      <p:sp>
        <p:nvSpPr>
          <p:cNvPr id="727" name="Google Shape;727;p52"/>
          <p:cNvSpPr txBox="1"/>
          <p:nvPr/>
        </p:nvSpPr>
        <p:spPr>
          <a:xfrm>
            <a:off x="1161225" y="3227100"/>
            <a:ext cx="1657500" cy="160800"/>
          </a:xfrm>
          <a:prstGeom prst="rect">
            <a:avLst/>
          </a:prstGeom>
          <a:noFill/>
          <a:ln>
            <a:noFill/>
          </a:ln>
        </p:spPr>
        <p:txBody>
          <a:bodyPr anchorCtr="0" anchor="t" bIns="0" lIns="0" spcFirstLastPara="1" rIns="0" wrap="square" tIns="0">
            <a:spAutoFit/>
          </a:bodyPr>
          <a:lstStyle/>
          <a:p>
            <a:pPr indent="0" lvl="0" marL="0" marR="0" rtl="0" algn="l">
              <a:lnSpc>
                <a:spcPct val="95011"/>
              </a:lnSpc>
              <a:spcBef>
                <a:spcPts val="0"/>
              </a:spcBef>
              <a:spcAft>
                <a:spcPts val="0"/>
              </a:spcAft>
              <a:buNone/>
            </a:pPr>
            <a:r>
              <a:rPr lang="en" sz="1100">
                <a:solidFill>
                  <a:srgbClr val="133137"/>
                </a:solidFill>
                <a:latin typeface="Montserrat Medium"/>
                <a:ea typeface="Montserrat Medium"/>
                <a:cs typeface="Montserrat Medium"/>
                <a:sym typeface="Montserrat Medium"/>
              </a:rPr>
              <a:t>Background</a:t>
            </a:r>
            <a:endParaRPr sz="700"/>
          </a:p>
        </p:txBody>
      </p:sp>
      <p:sp>
        <p:nvSpPr>
          <p:cNvPr id="728" name="Google Shape;728;p52"/>
          <p:cNvSpPr txBox="1"/>
          <p:nvPr/>
        </p:nvSpPr>
        <p:spPr>
          <a:xfrm>
            <a:off x="1161215" y="3463536"/>
            <a:ext cx="1866000" cy="8034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b="1" lang="en" sz="900">
                <a:solidFill>
                  <a:srgbClr val="FFFFFF"/>
                </a:solidFill>
                <a:latin typeface="Montserrat"/>
                <a:ea typeface="Montserrat"/>
                <a:cs typeface="Montserrat"/>
                <a:sym typeface="Montserrat"/>
              </a:rPr>
              <a:t>Company Overview:</a:t>
            </a:r>
            <a:endParaRPr b="1"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rPr lang="en" sz="900">
                <a:solidFill>
                  <a:srgbClr val="FFFFFF"/>
                </a:solidFill>
                <a:latin typeface="Montserrat"/>
                <a:ea typeface="Montserrat"/>
                <a:cs typeface="Montserrat"/>
                <a:sym typeface="Montserrat"/>
              </a:rPr>
              <a:t>A global e-commerce company facing challenges in processing large volumes of transaction data across multiple regions.</a:t>
            </a:r>
            <a:endParaRPr sz="900">
              <a:solidFill>
                <a:srgbClr val="FFFFFF"/>
              </a:solidFill>
              <a:latin typeface="Montserrat"/>
              <a:ea typeface="Montserrat"/>
              <a:cs typeface="Montserrat"/>
              <a:sym typeface="Montserrat"/>
            </a:endParaRPr>
          </a:p>
        </p:txBody>
      </p:sp>
      <p:grpSp>
        <p:nvGrpSpPr>
          <p:cNvPr id="729" name="Google Shape;729;p52"/>
          <p:cNvGrpSpPr/>
          <p:nvPr/>
        </p:nvGrpSpPr>
        <p:grpSpPr>
          <a:xfrm>
            <a:off x="3363697" y="2818744"/>
            <a:ext cx="2203088" cy="1238358"/>
            <a:chOff x="0" y="66675"/>
            <a:chExt cx="5874900" cy="3302289"/>
          </a:xfrm>
        </p:grpSpPr>
        <p:sp>
          <p:nvSpPr>
            <p:cNvPr id="730" name="Google Shape;730;p52"/>
            <p:cNvSpPr txBox="1"/>
            <p:nvPr/>
          </p:nvSpPr>
          <p:spPr>
            <a:xfrm>
              <a:off x="0" y="66675"/>
              <a:ext cx="4909500" cy="506700"/>
            </a:xfrm>
            <a:prstGeom prst="rect">
              <a:avLst/>
            </a:prstGeom>
            <a:noFill/>
            <a:ln>
              <a:noFill/>
            </a:ln>
          </p:spPr>
          <p:txBody>
            <a:bodyPr anchorCtr="0" anchor="t" bIns="0" lIns="0" spcFirstLastPara="1" rIns="0" wrap="square" tIns="0">
              <a:spAutoFit/>
            </a:bodyPr>
            <a:lstStyle/>
            <a:p>
              <a:pPr indent="0" lvl="0" marL="0" marR="0" rtl="0" algn="l">
                <a:lnSpc>
                  <a:spcPct val="94977"/>
                </a:lnSpc>
                <a:spcBef>
                  <a:spcPts val="0"/>
                </a:spcBef>
                <a:spcAft>
                  <a:spcPts val="0"/>
                </a:spcAft>
                <a:buNone/>
              </a:pPr>
              <a:r>
                <a:rPr lang="en" sz="1300">
                  <a:solidFill>
                    <a:srgbClr val="AACD3A"/>
                  </a:solidFill>
                  <a:latin typeface="Montserrat Medium"/>
                  <a:ea typeface="Montserrat Medium"/>
                  <a:cs typeface="Montserrat Medium"/>
                  <a:sym typeface="Montserrat Medium"/>
                </a:rPr>
                <a:t>Challenges</a:t>
              </a:r>
              <a:endParaRPr sz="700"/>
            </a:p>
          </p:txBody>
        </p:sp>
        <p:sp>
          <p:nvSpPr>
            <p:cNvPr id="731" name="Google Shape;731;p52"/>
            <p:cNvSpPr txBox="1"/>
            <p:nvPr/>
          </p:nvSpPr>
          <p:spPr>
            <a:xfrm>
              <a:off x="0" y="1225764"/>
              <a:ext cx="5874900" cy="2143200"/>
            </a:xfrm>
            <a:prstGeom prst="rect">
              <a:avLst/>
            </a:prstGeom>
            <a:noFill/>
            <a:ln>
              <a:noFill/>
            </a:ln>
          </p:spPr>
          <p:txBody>
            <a:bodyPr anchorCtr="0" anchor="t" bIns="0" lIns="0" spcFirstLastPara="1" rIns="0" wrap="square" tIns="0">
              <a:spAutoFit/>
            </a:bodyPr>
            <a:lstStyle/>
            <a:p>
              <a:pPr indent="0" lvl="0" marL="0" rtl="0" algn="l">
                <a:lnSpc>
                  <a:spcPct val="120037"/>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Data Volume and Velocity:</a:t>
              </a:r>
              <a:endParaRPr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SzPts val="1100"/>
                <a:buNone/>
              </a:pPr>
              <a:r>
                <a:rPr lang="en" sz="900">
                  <a:solidFill>
                    <a:srgbClr val="133137"/>
                  </a:solidFill>
                  <a:latin typeface="Montserrat"/>
                  <a:ea typeface="Montserrat"/>
                  <a:cs typeface="Montserrat"/>
                  <a:sym typeface="Montserrat"/>
                </a:rPr>
                <a:t>The company deals with terabytes of data generated daily, requiring a solution that can handle high throughput.</a:t>
              </a:r>
              <a:endParaRPr sz="900">
                <a:solidFill>
                  <a:srgbClr val="133137"/>
                </a:solidFill>
                <a:latin typeface="Montserrat"/>
                <a:ea typeface="Montserrat"/>
                <a:cs typeface="Montserrat"/>
                <a:sym typeface="Montserrat"/>
              </a:endParaRPr>
            </a:p>
          </p:txBody>
        </p:sp>
      </p:grpSp>
      <p:grpSp>
        <p:nvGrpSpPr>
          <p:cNvPr id="732" name="Google Shape;732;p52"/>
          <p:cNvGrpSpPr/>
          <p:nvPr/>
        </p:nvGrpSpPr>
        <p:grpSpPr>
          <a:xfrm>
            <a:off x="6322675" y="2305050"/>
            <a:ext cx="2821524" cy="1581218"/>
            <a:chOff x="0" y="66675"/>
            <a:chExt cx="5806800" cy="4216580"/>
          </a:xfrm>
        </p:grpSpPr>
        <p:sp>
          <p:nvSpPr>
            <p:cNvPr id="733" name="Google Shape;733;p52"/>
            <p:cNvSpPr txBox="1"/>
            <p:nvPr/>
          </p:nvSpPr>
          <p:spPr>
            <a:xfrm>
              <a:off x="0" y="66675"/>
              <a:ext cx="4852500" cy="5070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1300">
                  <a:solidFill>
                    <a:srgbClr val="AACD3A"/>
                  </a:solidFill>
                  <a:latin typeface="Montserrat Medium"/>
                  <a:ea typeface="Montserrat Medium"/>
                  <a:cs typeface="Montserrat Medium"/>
                  <a:sym typeface="Montserrat Medium"/>
                </a:rPr>
                <a:t>Solution Architecture</a:t>
              </a:r>
              <a:endParaRPr sz="700"/>
            </a:p>
          </p:txBody>
        </p:sp>
        <p:sp>
          <p:nvSpPr>
            <p:cNvPr id="734" name="Google Shape;734;p52"/>
            <p:cNvSpPr txBox="1"/>
            <p:nvPr/>
          </p:nvSpPr>
          <p:spPr>
            <a:xfrm>
              <a:off x="0" y="809855"/>
              <a:ext cx="5806800" cy="34734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Data Ingestion:</a:t>
              </a:r>
              <a:endParaRPr b="1"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Use of Kafka for real-time data streaming and ingestion from various sources.</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Data Storage:</a:t>
              </a:r>
              <a:endParaRPr b="1"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Implementation of a data lake on AWS S3 for scalable storage, combined with Redshift for analytical querying.</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t/>
              </a:r>
              <a:endParaRPr sz="900">
                <a:solidFill>
                  <a:srgbClr val="133137"/>
                </a:solidFill>
                <a:latin typeface="Montserrat"/>
                <a:ea typeface="Montserrat"/>
                <a:cs typeface="Montserrat"/>
                <a:sym typeface="Montserrat"/>
              </a:endParaRPr>
            </a:p>
          </p:txBody>
        </p:sp>
      </p:grpSp>
      <p:grpSp>
        <p:nvGrpSpPr>
          <p:cNvPr id="735" name="Google Shape;735;p52"/>
          <p:cNvGrpSpPr/>
          <p:nvPr/>
        </p:nvGrpSpPr>
        <p:grpSpPr>
          <a:xfrm>
            <a:off x="8326969" y="4527205"/>
            <a:ext cx="605409" cy="495647"/>
            <a:chOff x="0" y="-290413"/>
            <a:chExt cx="1614424" cy="1321724"/>
          </a:xfrm>
        </p:grpSpPr>
        <p:grpSp>
          <p:nvGrpSpPr>
            <p:cNvPr id="736" name="Google Shape;736;p52"/>
            <p:cNvGrpSpPr/>
            <p:nvPr/>
          </p:nvGrpSpPr>
          <p:grpSpPr>
            <a:xfrm>
              <a:off x="0" y="-290413"/>
              <a:ext cx="1614424" cy="1321724"/>
              <a:chOff x="0" y="-76200"/>
              <a:chExt cx="423600" cy="346800"/>
            </a:xfrm>
          </p:grpSpPr>
          <p:sp>
            <p:nvSpPr>
              <p:cNvPr id="737" name="Google Shape;737;p52"/>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38" name="Google Shape;738;p52"/>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39" name="Google Shape;739;p52"/>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6">
                <a:alphaModFix/>
              </a:blip>
              <a:stretch>
                <a:fillRect b="0" l="0" r="0" t="0"/>
              </a:stretch>
            </a:blipFill>
            <a:ln>
              <a:noFill/>
            </a:ln>
          </p:spPr>
        </p:sp>
      </p:grpSp>
      <p:sp>
        <p:nvSpPr>
          <p:cNvPr id="740" name="Google Shape;740;p52"/>
          <p:cNvSpPr txBox="1"/>
          <p:nvPr/>
        </p:nvSpPr>
        <p:spPr>
          <a:xfrm>
            <a:off x="1184240" y="4373336"/>
            <a:ext cx="1866000" cy="11361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SzPts val="1100"/>
              <a:buFont typeface="Arial"/>
              <a:buNone/>
            </a:pPr>
            <a:r>
              <a:rPr b="1" lang="en" sz="900">
                <a:solidFill>
                  <a:srgbClr val="FFFFFF"/>
                </a:solidFill>
                <a:latin typeface="Montserrat"/>
                <a:ea typeface="Montserrat"/>
                <a:cs typeface="Montserrat"/>
                <a:sym typeface="Montserrat"/>
              </a:rPr>
              <a:t>Business Need:</a:t>
            </a:r>
            <a:endParaRPr sz="900">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SzPts val="1100"/>
              <a:buNone/>
            </a:pPr>
            <a:r>
              <a:rPr lang="en" sz="900">
                <a:solidFill>
                  <a:srgbClr val="FFFFFF"/>
                </a:solidFill>
                <a:latin typeface="Montserrat"/>
                <a:ea typeface="Montserrat"/>
                <a:cs typeface="Montserrat"/>
                <a:sym typeface="Montserrat"/>
              </a:rPr>
              <a:t>They need to develop a scalable data pipeline to process, store, and analyze transaction data in real-time to improve business intelligence and customer experience.</a:t>
            </a:r>
            <a:endParaRPr sz="900">
              <a:solidFill>
                <a:srgbClr val="FFFFFF"/>
              </a:solidFill>
              <a:latin typeface="Montserrat"/>
              <a:ea typeface="Montserrat"/>
              <a:cs typeface="Montserrat"/>
              <a:sym typeface="Montserrat"/>
            </a:endParaRPr>
          </a:p>
        </p:txBody>
      </p:sp>
      <p:sp>
        <p:nvSpPr>
          <p:cNvPr id="741" name="Google Shape;741;p52"/>
          <p:cNvSpPr txBox="1"/>
          <p:nvPr/>
        </p:nvSpPr>
        <p:spPr>
          <a:xfrm>
            <a:off x="3363635" y="4186477"/>
            <a:ext cx="2203200" cy="1302600"/>
          </a:xfrm>
          <a:prstGeom prst="rect">
            <a:avLst/>
          </a:prstGeom>
          <a:noFill/>
          <a:ln>
            <a:noFill/>
          </a:ln>
        </p:spPr>
        <p:txBody>
          <a:bodyPr anchorCtr="0" anchor="t" bIns="0" lIns="0" spcFirstLastPara="1" rIns="0" wrap="square" tIns="0">
            <a:spAutoFit/>
          </a:bodyPr>
          <a:lstStyle/>
          <a:p>
            <a:pPr indent="0" lvl="0" marL="0" rtl="0" algn="l">
              <a:lnSpc>
                <a:spcPct val="120037"/>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Data Consistency and Accuracy:</a:t>
            </a:r>
            <a:endParaRPr b="1"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Clr>
                <a:schemeClr val="dk1"/>
              </a:buClr>
              <a:buSzPts val="1100"/>
              <a:buFont typeface="Arial"/>
              <a:buNone/>
            </a:pPr>
            <a:r>
              <a:rPr lang="en" sz="900">
                <a:solidFill>
                  <a:srgbClr val="133137"/>
                </a:solidFill>
                <a:latin typeface="Montserrat"/>
                <a:ea typeface="Montserrat"/>
                <a:cs typeface="Montserrat"/>
                <a:sym typeface="Montserrat"/>
              </a:rPr>
              <a:t>Ensuring data consistency across different regions and data sources is critical.</a:t>
            </a:r>
            <a:endParaRPr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Latency Requirements:</a:t>
            </a:r>
            <a:endParaRPr b="1" sz="900">
              <a:solidFill>
                <a:srgbClr val="133137"/>
              </a:solidFill>
              <a:latin typeface="Montserrat"/>
              <a:ea typeface="Montserrat"/>
              <a:cs typeface="Montserrat"/>
              <a:sym typeface="Montserrat"/>
            </a:endParaRPr>
          </a:p>
          <a:p>
            <a:pPr indent="0" lvl="0" marL="0" rtl="0" algn="l">
              <a:lnSpc>
                <a:spcPct val="120037"/>
              </a:lnSpc>
              <a:spcBef>
                <a:spcPts val="0"/>
              </a:spcBef>
              <a:spcAft>
                <a:spcPts val="0"/>
              </a:spcAft>
              <a:buSzPts val="1100"/>
              <a:buNone/>
            </a:pPr>
            <a:r>
              <a:rPr lang="en" sz="900">
                <a:solidFill>
                  <a:srgbClr val="133137"/>
                </a:solidFill>
                <a:latin typeface="Montserrat"/>
                <a:ea typeface="Montserrat"/>
                <a:cs typeface="Montserrat"/>
                <a:sym typeface="Montserrat"/>
              </a:rPr>
              <a:t>Real-time processing and low-latency data delivery are essential for timely business decisions.</a:t>
            </a:r>
            <a:endParaRPr sz="900">
              <a:solidFill>
                <a:srgbClr val="133137"/>
              </a:solidFill>
              <a:latin typeface="Montserrat"/>
              <a:ea typeface="Montserrat"/>
              <a:cs typeface="Montserrat"/>
              <a:sym typeface="Montserrat"/>
            </a:endParaRPr>
          </a:p>
        </p:txBody>
      </p:sp>
      <p:sp>
        <p:nvSpPr>
          <p:cNvPr id="742" name="Google Shape;742;p52"/>
          <p:cNvSpPr txBox="1"/>
          <p:nvPr/>
        </p:nvSpPr>
        <p:spPr>
          <a:xfrm>
            <a:off x="6281650" y="3784417"/>
            <a:ext cx="2821500" cy="11364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Data Processing:</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Use of Apache Spark on AWS EMR for distributed data processing and transformation.</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b="1" lang="en" sz="900">
                <a:solidFill>
                  <a:srgbClr val="133137"/>
                </a:solidFill>
                <a:latin typeface="Montserrat"/>
                <a:ea typeface="Montserrat"/>
                <a:cs typeface="Montserrat"/>
                <a:sym typeface="Montserrat"/>
              </a:rPr>
              <a:t>Data Orchestration:</a:t>
            </a:r>
            <a:endParaRPr b="1"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Apache Airflow for managing and scheduling ETL workflows.</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t/>
            </a:r>
            <a:endParaRPr sz="900">
              <a:solidFill>
                <a:srgbClr val="133137"/>
              </a:solidFill>
              <a:latin typeface="Montserrat"/>
              <a:ea typeface="Montserrat"/>
              <a:cs typeface="Montserrat"/>
              <a:sym typeface="Montserrat"/>
            </a:endParaRPr>
          </a:p>
        </p:txBody>
      </p:sp>
      <p:sp>
        <p:nvSpPr>
          <p:cNvPr id="743" name="Google Shape;743;p52"/>
          <p:cNvSpPr txBox="1"/>
          <p:nvPr/>
        </p:nvSpPr>
        <p:spPr>
          <a:xfrm>
            <a:off x="6322688" y="4768417"/>
            <a:ext cx="2821500" cy="637500"/>
          </a:xfrm>
          <a:prstGeom prst="rect">
            <a:avLst/>
          </a:prstGeom>
          <a:noFill/>
          <a:ln>
            <a:noFill/>
          </a:ln>
        </p:spPr>
        <p:txBody>
          <a:bodyPr anchorCtr="0" anchor="t" bIns="0" lIns="0" spcFirstLastPara="1" rIns="0" wrap="square" tIns="0">
            <a:spAutoFit/>
          </a:bodyPr>
          <a:lstStyle/>
          <a:p>
            <a:pPr indent="0" lvl="0" marL="0" rtl="0" algn="l">
              <a:lnSpc>
                <a:spcPct val="120038"/>
              </a:lnSpc>
              <a:spcBef>
                <a:spcPts val="0"/>
              </a:spcBef>
              <a:spcAft>
                <a:spcPts val="0"/>
              </a:spcAft>
              <a:buClr>
                <a:schemeClr val="dk1"/>
              </a:buClr>
              <a:buSzPts val="1100"/>
              <a:buFont typeface="Arial"/>
              <a:buNone/>
            </a:pPr>
            <a:r>
              <a:rPr b="1" lang="en" sz="900">
                <a:solidFill>
                  <a:srgbClr val="133137"/>
                </a:solidFill>
                <a:latin typeface="Montserrat"/>
                <a:ea typeface="Montserrat"/>
                <a:cs typeface="Montserrat"/>
                <a:sym typeface="Montserrat"/>
              </a:rPr>
              <a:t>Data Visualization:</a:t>
            </a:r>
            <a:endParaRPr sz="900">
              <a:solidFill>
                <a:srgbClr val="133137"/>
              </a:solidFill>
              <a:latin typeface="Montserrat"/>
              <a:ea typeface="Montserrat"/>
              <a:cs typeface="Montserrat"/>
              <a:sym typeface="Montserrat"/>
            </a:endParaRPr>
          </a:p>
          <a:p>
            <a:pPr indent="0" lvl="0" marL="0" rtl="0" algn="l">
              <a:lnSpc>
                <a:spcPct val="120038"/>
              </a:lnSpc>
              <a:spcBef>
                <a:spcPts val="0"/>
              </a:spcBef>
              <a:spcAft>
                <a:spcPts val="0"/>
              </a:spcAft>
              <a:buSzPts val="1100"/>
              <a:buNone/>
            </a:pPr>
            <a:r>
              <a:rPr lang="en" sz="900">
                <a:solidFill>
                  <a:srgbClr val="133137"/>
                </a:solidFill>
                <a:latin typeface="Montserrat"/>
                <a:ea typeface="Montserrat"/>
                <a:cs typeface="Montserrat"/>
                <a:sym typeface="Montserrat"/>
              </a:rPr>
              <a:t>Integration with a BI tool like Tableau or AWS QuickSight for real-time reporting and dashboards.</a:t>
            </a:r>
            <a:endParaRPr sz="900">
              <a:solidFill>
                <a:srgbClr val="133137"/>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53"/>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8813" l="0" r="0" t="-8813"/>
            </a:stretch>
          </a:blipFill>
          <a:ln>
            <a:noFill/>
          </a:ln>
        </p:spPr>
      </p:sp>
      <p:sp>
        <p:nvSpPr>
          <p:cNvPr id="749" name="Google Shape;749;p53"/>
          <p:cNvSpPr/>
          <p:nvPr/>
        </p:nvSpPr>
        <p:spPr>
          <a:xfrm>
            <a:off x="3582402" y="-206076"/>
            <a:ext cx="1979197" cy="810664"/>
          </a:xfrm>
          <a:custGeom>
            <a:rect b="b" l="l" r="r" t="t"/>
            <a:pathLst>
              <a:path extrusionOk="0" h="811228" w="1980573">
                <a:moveTo>
                  <a:pt x="1856113" y="811227"/>
                </a:moveTo>
                <a:lnTo>
                  <a:pt x="124460" y="811227"/>
                </a:lnTo>
                <a:cubicBezTo>
                  <a:pt x="55880" y="811227"/>
                  <a:pt x="0" y="755347"/>
                  <a:pt x="0" y="686767"/>
                </a:cubicBezTo>
                <a:lnTo>
                  <a:pt x="0" y="124460"/>
                </a:lnTo>
                <a:cubicBezTo>
                  <a:pt x="0" y="55880"/>
                  <a:pt x="55880" y="0"/>
                  <a:pt x="124460" y="0"/>
                </a:cubicBezTo>
                <a:lnTo>
                  <a:pt x="1856113" y="0"/>
                </a:lnTo>
                <a:cubicBezTo>
                  <a:pt x="1924693" y="0"/>
                  <a:pt x="1980573" y="55880"/>
                  <a:pt x="1980573" y="124460"/>
                </a:cubicBezTo>
                <a:lnTo>
                  <a:pt x="1980573" y="686768"/>
                </a:lnTo>
                <a:cubicBezTo>
                  <a:pt x="1980573" y="755347"/>
                  <a:pt x="1924693" y="811228"/>
                  <a:pt x="1856113" y="811228"/>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50" name="Google Shape;750;p53"/>
          <p:cNvSpPr/>
          <p:nvPr/>
        </p:nvSpPr>
        <p:spPr>
          <a:xfrm>
            <a:off x="3982756" y="13898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4">
              <a:alphaModFix/>
            </a:blip>
            <a:stretch>
              <a:fillRect b="0" l="0" r="0" t="0"/>
            </a:stretch>
          </a:blipFill>
          <a:ln>
            <a:noFill/>
          </a:ln>
        </p:spPr>
      </p:sp>
      <p:sp>
        <p:nvSpPr>
          <p:cNvPr id="751" name="Google Shape;751;p53"/>
          <p:cNvSpPr/>
          <p:nvPr/>
        </p:nvSpPr>
        <p:spPr>
          <a:xfrm>
            <a:off x="0" y="1691164"/>
            <a:ext cx="9144000" cy="3883343"/>
          </a:xfrm>
          <a:custGeom>
            <a:rect b="b" l="l" r="r" t="t"/>
            <a:pathLst>
              <a:path extrusionOk="0" h="1203263" w="2833290">
                <a:moveTo>
                  <a:pt x="21167" y="0"/>
                </a:moveTo>
                <a:lnTo>
                  <a:pt x="2812123" y="0"/>
                </a:lnTo>
                <a:cubicBezTo>
                  <a:pt x="2823813" y="0"/>
                  <a:pt x="2833290" y="9477"/>
                  <a:pt x="2833290" y="21167"/>
                </a:cubicBezTo>
                <a:lnTo>
                  <a:pt x="2833290" y="1182096"/>
                </a:lnTo>
                <a:cubicBezTo>
                  <a:pt x="2833290" y="1193786"/>
                  <a:pt x="2823813" y="1203263"/>
                  <a:pt x="2812123" y="1203263"/>
                </a:cubicBezTo>
                <a:lnTo>
                  <a:pt x="21167" y="1203263"/>
                </a:lnTo>
                <a:cubicBezTo>
                  <a:pt x="9477" y="1203263"/>
                  <a:pt x="0" y="1193786"/>
                  <a:pt x="0" y="1182096"/>
                </a:cubicBezTo>
                <a:lnTo>
                  <a:pt x="0" y="21167"/>
                </a:lnTo>
                <a:cubicBezTo>
                  <a:pt x="0" y="9477"/>
                  <a:pt x="9477" y="0"/>
                  <a:pt x="21167" y="0"/>
                </a:cubicBezTo>
                <a:close/>
              </a:path>
            </a:pathLst>
          </a:custGeom>
          <a:blipFill rotWithShape="1">
            <a:blip r:embed="rId5">
              <a:alphaModFix/>
            </a:blip>
            <a:stretch>
              <a:fillRect b="-3317" l="-420" r="-1408" t="-55334"/>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52" name="Google Shape;752;p53"/>
          <p:cNvSpPr/>
          <p:nvPr/>
        </p:nvSpPr>
        <p:spPr>
          <a:xfrm>
            <a:off x="0" y="1691164"/>
            <a:ext cx="9144000" cy="3718926"/>
          </a:xfrm>
          <a:custGeom>
            <a:rect b="b" l="l" r="r" t="t"/>
            <a:pathLst>
              <a:path extrusionOk="0" h="1152318" w="2833290">
                <a:moveTo>
                  <a:pt x="21167" y="0"/>
                </a:moveTo>
                <a:lnTo>
                  <a:pt x="2812123" y="0"/>
                </a:lnTo>
                <a:cubicBezTo>
                  <a:pt x="2823813" y="0"/>
                  <a:pt x="2833290" y="9477"/>
                  <a:pt x="2833290" y="21167"/>
                </a:cubicBezTo>
                <a:lnTo>
                  <a:pt x="2833290" y="1131151"/>
                </a:lnTo>
                <a:cubicBezTo>
                  <a:pt x="2833290" y="1142841"/>
                  <a:pt x="2823813" y="1152318"/>
                  <a:pt x="2812123" y="1152318"/>
                </a:cubicBezTo>
                <a:lnTo>
                  <a:pt x="21167" y="1152318"/>
                </a:lnTo>
                <a:cubicBezTo>
                  <a:pt x="9477" y="1152318"/>
                  <a:pt x="0" y="1142841"/>
                  <a:pt x="0" y="1131151"/>
                </a:cubicBezTo>
                <a:lnTo>
                  <a:pt x="0" y="21167"/>
                </a:lnTo>
                <a:cubicBezTo>
                  <a:pt x="0" y="9477"/>
                  <a:pt x="9477" y="0"/>
                  <a:pt x="21167" y="0"/>
                </a:cubicBezTo>
                <a:close/>
              </a:path>
            </a:pathLst>
          </a:custGeom>
          <a:blipFill rotWithShape="1">
            <a:blip r:embed="rId6">
              <a:alphaModFix amt="8999"/>
            </a:blip>
            <a:stretch>
              <a:fillRect b="-31983" l="0" r="0" t="-31983"/>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53" name="Google Shape;753;p53"/>
          <p:cNvSpPr txBox="1"/>
          <p:nvPr/>
        </p:nvSpPr>
        <p:spPr>
          <a:xfrm>
            <a:off x="561975" y="2952750"/>
            <a:ext cx="5925642" cy="122682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7200" u="none" cap="none" strike="noStrike">
                <a:solidFill>
                  <a:srgbClr val="FFFFFF"/>
                </a:solidFill>
                <a:latin typeface="Montserrat"/>
                <a:ea typeface="Montserrat"/>
                <a:cs typeface="Montserrat"/>
                <a:sym typeface="Montserrat"/>
              </a:rPr>
              <a:t>THANKS</a:t>
            </a:r>
            <a:endParaRPr sz="700"/>
          </a:p>
        </p:txBody>
      </p:sp>
      <p:sp>
        <p:nvSpPr>
          <p:cNvPr id="754" name="Google Shape;754;p53"/>
          <p:cNvSpPr txBox="1"/>
          <p:nvPr/>
        </p:nvSpPr>
        <p:spPr>
          <a:xfrm>
            <a:off x="609600" y="4030028"/>
            <a:ext cx="4324244" cy="35623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2100" u="none" cap="none" strike="noStrike">
                <a:solidFill>
                  <a:srgbClr val="FFFFFF"/>
                </a:solidFill>
                <a:latin typeface="Montserrat SemiBold"/>
                <a:ea typeface="Montserrat SemiBold"/>
                <a:cs typeface="Montserrat SemiBold"/>
                <a:sym typeface="Montserrat SemiBold"/>
              </a:rPr>
              <a:t>Follow Us On Social Media</a:t>
            </a:r>
            <a:endParaRPr sz="700"/>
          </a:p>
        </p:txBody>
      </p:sp>
      <p:sp>
        <p:nvSpPr>
          <p:cNvPr id="755" name="Google Shape;755;p53"/>
          <p:cNvSpPr txBox="1"/>
          <p:nvPr/>
        </p:nvSpPr>
        <p:spPr>
          <a:xfrm>
            <a:off x="609600" y="4371975"/>
            <a:ext cx="2699087" cy="234696"/>
          </a:xfrm>
          <a:prstGeom prst="rect">
            <a:avLst/>
          </a:prstGeom>
          <a:noFill/>
          <a:ln>
            <a:noFill/>
          </a:ln>
        </p:spPr>
        <p:txBody>
          <a:bodyPr anchorCtr="0" anchor="t" bIns="0" lIns="0" spcFirstLastPara="1" rIns="0" wrap="square" tIns="0">
            <a:spAutoFit/>
          </a:bodyPr>
          <a:lstStyle/>
          <a:p>
            <a:pPr indent="0" lvl="0" marL="0" marR="0" rtl="0" algn="l">
              <a:lnSpc>
                <a:spcPct val="116999"/>
              </a:lnSpc>
              <a:spcBef>
                <a:spcPts val="0"/>
              </a:spcBef>
              <a:spcAft>
                <a:spcPts val="0"/>
              </a:spcAft>
              <a:buNone/>
            </a:pPr>
            <a:r>
              <a:rPr b="0" i="0" lang="en" sz="1600" u="none" cap="none" strike="noStrike">
                <a:solidFill>
                  <a:srgbClr val="FFFFFF"/>
                </a:solidFill>
                <a:latin typeface="Arial"/>
                <a:ea typeface="Arial"/>
                <a:cs typeface="Arial"/>
                <a:sym typeface="Arial"/>
              </a:rPr>
              <a:t>@coredataengineers</a:t>
            </a:r>
            <a:endParaRPr sz="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ACD3A"/>
        </a:solidFill>
      </p:bgPr>
    </p:bg>
    <p:spTree>
      <p:nvGrpSpPr>
        <p:cNvPr id="165" name="Shape 165"/>
        <p:cNvGrpSpPr/>
        <p:nvPr/>
      </p:nvGrpSpPr>
      <p:grpSpPr>
        <a:xfrm>
          <a:off x="0" y="0"/>
          <a:ext cx="0" cy="0"/>
          <a:chOff x="0" y="0"/>
          <a:chExt cx="0" cy="0"/>
        </a:xfrm>
      </p:grpSpPr>
      <p:sp>
        <p:nvSpPr>
          <p:cNvPr id="166" name="Google Shape;166;p27"/>
          <p:cNvSpPr txBox="1"/>
          <p:nvPr/>
        </p:nvSpPr>
        <p:spPr>
          <a:xfrm>
            <a:off x="1389371" y="609600"/>
            <a:ext cx="6365257" cy="512763"/>
          </a:xfrm>
          <a:prstGeom prst="rect">
            <a:avLst/>
          </a:prstGeom>
          <a:noFill/>
          <a:ln>
            <a:noFill/>
          </a:ln>
        </p:spPr>
        <p:txBody>
          <a:bodyPr anchorCtr="0" anchor="t" bIns="0" lIns="0" spcFirstLastPara="1" rIns="0" wrap="square" tIns="0">
            <a:spAutoFit/>
          </a:bodyPr>
          <a:lstStyle/>
          <a:p>
            <a:pPr indent="0" lvl="0" marL="0" marR="0" rtl="0" algn="ctr">
              <a:lnSpc>
                <a:spcPct val="95000"/>
              </a:lnSpc>
              <a:spcBef>
                <a:spcPts val="0"/>
              </a:spcBef>
              <a:spcAft>
                <a:spcPts val="0"/>
              </a:spcAft>
              <a:buNone/>
            </a:pPr>
            <a:r>
              <a:rPr b="0" i="0" lang="en" sz="4000" u="none" cap="none" strike="noStrike">
                <a:solidFill>
                  <a:srgbClr val="133137"/>
                </a:solidFill>
                <a:latin typeface="Montserrat SemiBold"/>
                <a:ea typeface="Montserrat SemiBold"/>
                <a:cs typeface="Montserrat SemiBold"/>
                <a:sym typeface="Montserrat SemiBold"/>
              </a:rPr>
              <a:t>Table Of Content</a:t>
            </a:r>
            <a:endParaRPr sz="700"/>
          </a:p>
        </p:txBody>
      </p:sp>
      <p:sp>
        <p:nvSpPr>
          <p:cNvPr id="167" name="Google Shape;167;p27"/>
          <p:cNvSpPr/>
          <p:nvPr/>
        </p:nvSpPr>
        <p:spPr>
          <a:xfrm>
            <a:off x="1597246" y="1552393"/>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68" name="Google Shape;168;p27"/>
          <p:cNvSpPr/>
          <p:nvPr/>
        </p:nvSpPr>
        <p:spPr>
          <a:xfrm>
            <a:off x="3641133" y="1552393"/>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69" name="Google Shape;169;p27"/>
          <p:cNvSpPr/>
          <p:nvPr/>
        </p:nvSpPr>
        <p:spPr>
          <a:xfrm>
            <a:off x="5722738" y="1552393"/>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0" name="Google Shape;170;p27"/>
          <p:cNvSpPr/>
          <p:nvPr/>
        </p:nvSpPr>
        <p:spPr>
          <a:xfrm>
            <a:off x="3641133" y="2437236"/>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1" name="Google Shape;171;p27"/>
          <p:cNvSpPr/>
          <p:nvPr/>
        </p:nvSpPr>
        <p:spPr>
          <a:xfrm>
            <a:off x="5722738" y="2437236"/>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2" name="Google Shape;172;p27"/>
          <p:cNvSpPr txBox="1"/>
          <p:nvPr/>
        </p:nvSpPr>
        <p:spPr>
          <a:xfrm>
            <a:off x="1849954" y="1939715"/>
            <a:ext cx="1416600" cy="3342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Introduction to Data Engineering</a:t>
            </a:r>
            <a:endParaRPr sz="700"/>
          </a:p>
        </p:txBody>
      </p:sp>
      <p:sp>
        <p:nvSpPr>
          <p:cNvPr id="173" name="Google Shape;173;p27"/>
          <p:cNvSpPr txBox="1"/>
          <p:nvPr/>
        </p:nvSpPr>
        <p:spPr>
          <a:xfrm>
            <a:off x="1849954" y="1646396"/>
            <a:ext cx="1149664" cy="334773"/>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01.</a:t>
            </a:r>
            <a:endParaRPr sz="700"/>
          </a:p>
        </p:txBody>
      </p:sp>
      <p:sp>
        <p:nvSpPr>
          <p:cNvPr id="174" name="Google Shape;174;p27"/>
          <p:cNvSpPr txBox="1"/>
          <p:nvPr/>
        </p:nvSpPr>
        <p:spPr>
          <a:xfrm>
            <a:off x="3911855" y="2806509"/>
            <a:ext cx="1416600" cy="3342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Programming for Data Engineering</a:t>
            </a:r>
            <a:endParaRPr sz="700"/>
          </a:p>
        </p:txBody>
      </p:sp>
      <p:sp>
        <p:nvSpPr>
          <p:cNvPr id="175" name="Google Shape;175;p27"/>
          <p:cNvSpPr txBox="1"/>
          <p:nvPr/>
        </p:nvSpPr>
        <p:spPr>
          <a:xfrm>
            <a:off x="3911855" y="2516962"/>
            <a:ext cx="1157308" cy="334773"/>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05.</a:t>
            </a:r>
            <a:endParaRPr sz="700"/>
          </a:p>
        </p:txBody>
      </p:sp>
      <p:sp>
        <p:nvSpPr>
          <p:cNvPr id="176" name="Google Shape;176;p27"/>
          <p:cNvSpPr/>
          <p:nvPr/>
        </p:nvSpPr>
        <p:spPr>
          <a:xfrm>
            <a:off x="1597246" y="2437236"/>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77" name="Google Shape;177;p27"/>
          <p:cNvSpPr txBox="1"/>
          <p:nvPr/>
        </p:nvSpPr>
        <p:spPr>
          <a:xfrm>
            <a:off x="1849954" y="2896980"/>
            <a:ext cx="1270800" cy="1539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Data Modeling</a:t>
            </a:r>
            <a:endParaRPr sz="700"/>
          </a:p>
        </p:txBody>
      </p:sp>
      <p:sp>
        <p:nvSpPr>
          <p:cNvPr id="178" name="Google Shape;178;p27"/>
          <p:cNvSpPr txBox="1"/>
          <p:nvPr/>
        </p:nvSpPr>
        <p:spPr>
          <a:xfrm>
            <a:off x="1849954" y="2608044"/>
            <a:ext cx="911325" cy="333947"/>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04.</a:t>
            </a:r>
            <a:endParaRPr sz="700"/>
          </a:p>
        </p:txBody>
      </p:sp>
      <p:sp>
        <p:nvSpPr>
          <p:cNvPr id="179" name="Google Shape;179;p27"/>
          <p:cNvSpPr txBox="1"/>
          <p:nvPr/>
        </p:nvSpPr>
        <p:spPr>
          <a:xfrm>
            <a:off x="5973924" y="2015915"/>
            <a:ext cx="1416600" cy="1539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Data Pipelines</a:t>
            </a:r>
            <a:endParaRPr sz="700"/>
          </a:p>
        </p:txBody>
      </p:sp>
      <p:sp>
        <p:nvSpPr>
          <p:cNvPr id="180" name="Google Shape;180;p27"/>
          <p:cNvSpPr txBox="1"/>
          <p:nvPr/>
        </p:nvSpPr>
        <p:spPr>
          <a:xfrm>
            <a:off x="5973924" y="1646396"/>
            <a:ext cx="1204617" cy="334773"/>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03.</a:t>
            </a:r>
            <a:endParaRPr sz="700"/>
          </a:p>
        </p:txBody>
      </p:sp>
      <p:sp>
        <p:nvSpPr>
          <p:cNvPr id="181" name="Google Shape;181;p27"/>
          <p:cNvSpPr txBox="1"/>
          <p:nvPr/>
        </p:nvSpPr>
        <p:spPr>
          <a:xfrm>
            <a:off x="3911855" y="1939715"/>
            <a:ext cx="1416600" cy="3342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Data Engineering Lifecycle</a:t>
            </a:r>
            <a:endParaRPr sz="700"/>
          </a:p>
        </p:txBody>
      </p:sp>
      <p:sp>
        <p:nvSpPr>
          <p:cNvPr id="182" name="Google Shape;182;p27"/>
          <p:cNvSpPr txBox="1"/>
          <p:nvPr/>
        </p:nvSpPr>
        <p:spPr>
          <a:xfrm>
            <a:off x="3911855" y="1646396"/>
            <a:ext cx="1157308" cy="334773"/>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02.</a:t>
            </a:r>
            <a:endParaRPr sz="700"/>
          </a:p>
        </p:txBody>
      </p:sp>
      <p:sp>
        <p:nvSpPr>
          <p:cNvPr id="183" name="Google Shape;183;p27"/>
          <p:cNvSpPr txBox="1"/>
          <p:nvPr/>
        </p:nvSpPr>
        <p:spPr>
          <a:xfrm>
            <a:off x="5973924" y="2882709"/>
            <a:ext cx="1416600" cy="1539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Cloud</a:t>
            </a:r>
            <a:endParaRPr sz="700"/>
          </a:p>
        </p:txBody>
      </p:sp>
      <p:sp>
        <p:nvSpPr>
          <p:cNvPr id="184" name="Google Shape;184;p27"/>
          <p:cNvSpPr txBox="1"/>
          <p:nvPr/>
        </p:nvSpPr>
        <p:spPr>
          <a:xfrm>
            <a:off x="5973924" y="2516962"/>
            <a:ext cx="1204617" cy="334773"/>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06.</a:t>
            </a:r>
            <a:endParaRPr sz="700"/>
          </a:p>
        </p:txBody>
      </p:sp>
      <p:sp>
        <p:nvSpPr>
          <p:cNvPr id="185" name="Google Shape;185;p27"/>
          <p:cNvSpPr/>
          <p:nvPr/>
        </p:nvSpPr>
        <p:spPr>
          <a:xfrm>
            <a:off x="1597246" y="3276636"/>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6" name="Google Shape;186;p27"/>
          <p:cNvSpPr txBox="1"/>
          <p:nvPr/>
        </p:nvSpPr>
        <p:spPr>
          <a:xfrm>
            <a:off x="1849954" y="3736380"/>
            <a:ext cx="1270800" cy="1539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Soft Skills</a:t>
            </a:r>
            <a:endParaRPr sz="700"/>
          </a:p>
        </p:txBody>
      </p:sp>
      <p:sp>
        <p:nvSpPr>
          <p:cNvPr id="187" name="Google Shape;187;p27"/>
          <p:cNvSpPr txBox="1"/>
          <p:nvPr/>
        </p:nvSpPr>
        <p:spPr>
          <a:xfrm>
            <a:off x="1849954" y="3447444"/>
            <a:ext cx="911325" cy="333947"/>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07.</a:t>
            </a:r>
            <a:endParaRPr sz="700"/>
          </a:p>
        </p:txBody>
      </p:sp>
      <p:sp>
        <p:nvSpPr>
          <p:cNvPr id="188" name="Google Shape;188;p27"/>
          <p:cNvSpPr/>
          <p:nvPr/>
        </p:nvSpPr>
        <p:spPr>
          <a:xfrm>
            <a:off x="3641133" y="3313446"/>
            <a:ext cx="1811273" cy="732884"/>
          </a:xfrm>
          <a:custGeom>
            <a:rect b="b" l="l" r="r" t="t"/>
            <a:pathLst>
              <a:path extrusionOk="0" h="782583" w="1934102">
                <a:moveTo>
                  <a:pt x="1809642" y="782582"/>
                </a:moveTo>
                <a:lnTo>
                  <a:pt x="124460" y="782582"/>
                </a:lnTo>
                <a:cubicBezTo>
                  <a:pt x="55880" y="782582"/>
                  <a:pt x="0" y="726702"/>
                  <a:pt x="0" y="658122"/>
                </a:cubicBezTo>
                <a:lnTo>
                  <a:pt x="0" y="124460"/>
                </a:lnTo>
                <a:cubicBezTo>
                  <a:pt x="0" y="55880"/>
                  <a:pt x="55880" y="0"/>
                  <a:pt x="124460" y="0"/>
                </a:cubicBezTo>
                <a:lnTo>
                  <a:pt x="1809642" y="0"/>
                </a:lnTo>
                <a:cubicBezTo>
                  <a:pt x="1878222" y="0"/>
                  <a:pt x="1934102" y="55880"/>
                  <a:pt x="1934102" y="124460"/>
                </a:cubicBezTo>
                <a:lnTo>
                  <a:pt x="1934102" y="658123"/>
                </a:lnTo>
                <a:cubicBezTo>
                  <a:pt x="1934102" y="726702"/>
                  <a:pt x="1878222" y="782583"/>
                  <a:pt x="1809642" y="782583"/>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89" name="Google Shape;189;p27"/>
          <p:cNvSpPr txBox="1"/>
          <p:nvPr/>
        </p:nvSpPr>
        <p:spPr>
          <a:xfrm>
            <a:off x="3893842" y="3773190"/>
            <a:ext cx="1270800" cy="153900"/>
          </a:xfrm>
          <a:prstGeom prst="rect">
            <a:avLst/>
          </a:prstGeom>
          <a:noFill/>
          <a:ln>
            <a:noFill/>
          </a:ln>
        </p:spPr>
        <p:txBody>
          <a:bodyPr anchorCtr="0" anchor="t" bIns="0" lIns="0" spcFirstLastPara="1" rIns="0" wrap="square" tIns="0">
            <a:spAutoFit/>
          </a:bodyPr>
          <a:lstStyle/>
          <a:p>
            <a:pPr indent="0" lvl="0" marL="0" marR="0" rtl="0" algn="l">
              <a:lnSpc>
                <a:spcPct val="117031"/>
              </a:lnSpc>
              <a:spcBef>
                <a:spcPts val="0"/>
              </a:spcBef>
              <a:spcAft>
                <a:spcPts val="0"/>
              </a:spcAft>
              <a:buNone/>
            </a:pPr>
            <a:r>
              <a:rPr lang="en" sz="1000">
                <a:solidFill>
                  <a:srgbClr val="FFFFFF"/>
                </a:solidFill>
                <a:latin typeface="Montserrat"/>
                <a:ea typeface="Montserrat"/>
                <a:cs typeface="Montserrat"/>
                <a:sym typeface="Montserrat"/>
              </a:rPr>
              <a:t>Case Studies</a:t>
            </a:r>
            <a:endParaRPr sz="700"/>
          </a:p>
        </p:txBody>
      </p:sp>
      <p:sp>
        <p:nvSpPr>
          <p:cNvPr id="190" name="Google Shape;190;p27"/>
          <p:cNvSpPr txBox="1"/>
          <p:nvPr/>
        </p:nvSpPr>
        <p:spPr>
          <a:xfrm>
            <a:off x="3893842" y="3484254"/>
            <a:ext cx="911325" cy="333947"/>
          </a:xfrm>
          <a:prstGeom prst="rect">
            <a:avLst/>
          </a:prstGeom>
          <a:noFill/>
          <a:ln>
            <a:noFill/>
          </a:ln>
        </p:spPr>
        <p:txBody>
          <a:bodyPr anchorCtr="0" anchor="t" bIns="0" lIns="0" spcFirstLastPara="1" rIns="0" wrap="square" tIns="0">
            <a:spAutoFit/>
          </a:bodyPr>
          <a:lstStyle/>
          <a:p>
            <a:pPr indent="0" lvl="0" marL="0" marR="0" rtl="0" algn="just">
              <a:lnSpc>
                <a:spcPct val="116991"/>
              </a:lnSpc>
              <a:spcBef>
                <a:spcPts val="0"/>
              </a:spcBef>
              <a:spcAft>
                <a:spcPts val="0"/>
              </a:spcAft>
              <a:buNone/>
            </a:pPr>
            <a:r>
              <a:rPr b="0" i="0" lang="en" sz="2300" u="none" cap="none" strike="noStrike">
                <a:solidFill>
                  <a:srgbClr val="AACD3A"/>
                </a:solidFill>
                <a:latin typeface="Montserrat Black"/>
                <a:ea typeface="Montserrat Black"/>
                <a:cs typeface="Montserrat Black"/>
                <a:sym typeface="Montserrat Black"/>
              </a:rPr>
              <a:t>08.</a:t>
            </a:r>
            <a:endParaRPr sz="700"/>
          </a:p>
        </p:txBody>
      </p:sp>
      <p:sp>
        <p:nvSpPr>
          <p:cNvPr id="191" name="Google Shape;191;p27"/>
          <p:cNvSpPr txBox="1"/>
          <p:nvPr/>
        </p:nvSpPr>
        <p:spPr>
          <a:xfrm>
            <a:off x="2983605" y="1117600"/>
            <a:ext cx="3176791" cy="228600"/>
          </a:xfrm>
          <a:prstGeom prst="rect">
            <a:avLst/>
          </a:prstGeom>
          <a:noFill/>
          <a:ln>
            <a:noFill/>
          </a:ln>
        </p:spPr>
        <p:txBody>
          <a:bodyPr anchorCtr="0" anchor="t" bIns="0" lIns="0" spcFirstLastPara="1" rIns="0" wrap="square" tIns="0">
            <a:spAutoFit/>
          </a:bodyPr>
          <a:lstStyle/>
          <a:p>
            <a:pPr indent="0" lvl="0" marL="0" marR="0" rtl="0" algn="ctr">
              <a:lnSpc>
                <a:spcPct val="94972"/>
              </a:lnSpc>
              <a:spcBef>
                <a:spcPts val="0"/>
              </a:spcBef>
              <a:spcAft>
                <a:spcPts val="0"/>
              </a:spcAft>
              <a:buNone/>
            </a:pPr>
            <a:r>
              <a:rPr b="0" i="0" lang="en" sz="1800" u="none" cap="none" strike="noStrike">
                <a:solidFill>
                  <a:srgbClr val="FFFFFF"/>
                </a:solidFill>
                <a:latin typeface="Montserrat Medium"/>
                <a:ea typeface="Montserrat Medium"/>
                <a:cs typeface="Montserrat Medium"/>
                <a:sym typeface="Montserrat Medium"/>
              </a:rPr>
              <a:t>Content List</a:t>
            </a:r>
            <a:endParaRPr sz="700"/>
          </a:p>
        </p:txBody>
      </p:sp>
      <p:grpSp>
        <p:nvGrpSpPr>
          <p:cNvPr id="192" name="Google Shape;192;p27"/>
          <p:cNvGrpSpPr/>
          <p:nvPr/>
        </p:nvGrpSpPr>
        <p:grpSpPr>
          <a:xfrm>
            <a:off x="8024288" y="4554755"/>
            <a:ext cx="605362" cy="495634"/>
            <a:chOff x="0" y="-290412"/>
            <a:chExt cx="1614298" cy="1321690"/>
          </a:xfrm>
        </p:grpSpPr>
        <p:grpSp>
          <p:nvGrpSpPr>
            <p:cNvPr id="193" name="Google Shape;193;p27"/>
            <p:cNvGrpSpPr/>
            <p:nvPr/>
          </p:nvGrpSpPr>
          <p:grpSpPr>
            <a:xfrm>
              <a:off x="0" y="-290412"/>
              <a:ext cx="1614298" cy="1321690"/>
              <a:chOff x="0" y="-76200"/>
              <a:chExt cx="423569" cy="346793"/>
            </a:xfrm>
          </p:grpSpPr>
          <p:sp>
            <p:nvSpPr>
              <p:cNvPr id="194" name="Google Shape;194;p27"/>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133137"/>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5" name="Google Shape;195;p27"/>
              <p:cNvSpPr txBox="1"/>
              <p:nvPr/>
            </p:nvSpPr>
            <p:spPr>
              <a:xfrm>
                <a:off x="0" y="-76200"/>
                <a:ext cx="423569" cy="346793"/>
              </a:xfrm>
              <a:prstGeom prst="rect">
                <a:avLst/>
              </a:prstGeom>
              <a:noFill/>
              <a:ln>
                <a:noFill/>
              </a:ln>
            </p:spPr>
            <p:txBody>
              <a:bodyPr anchorCtr="0" anchor="ctr" bIns="25400" lIns="25400" spcFirstLastPara="1" rIns="25400" wrap="square" tIns="25400">
                <a:noAutofit/>
              </a:bodyPr>
              <a:lstStyle/>
              <a:p>
                <a:pPr indent="0" lvl="0" marL="0" marR="0" rtl="0" algn="ctr">
                  <a:lnSpc>
                    <a:spcPct val="2012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96" name="Google Shape;196;p27"/>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00" name="Shape 200"/>
        <p:cNvGrpSpPr/>
        <p:nvPr/>
      </p:nvGrpSpPr>
      <p:grpSpPr>
        <a:xfrm>
          <a:off x="0" y="0"/>
          <a:ext cx="0" cy="0"/>
          <a:chOff x="0" y="0"/>
          <a:chExt cx="0" cy="0"/>
        </a:xfrm>
      </p:grpSpPr>
      <p:sp>
        <p:nvSpPr>
          <p:cNvPr id="201" name="Google Shape;201;p28"/>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202" name="Google Shape;202;p28"/>
          <p:cNvGrpSpPr/>
          <p:nvPr/>
        </p:nvGrpSpPr>
        <p:grpSpPr>
          <a:xfrm>
            <a:off x="7721051" y="4326881"/>
            <a:ext cx="605362" cy="495634"/>
            <a:chOff x="0" y="-76200"/>
            <a:chExt cx="423569" cy="346793"/>
          </a:xfrm>
        </p:grpSpPr>
        <p:sp>
          <p:nvSpPr>
            <p:cNvPr id="203" name="Google Shape;203;p28"/>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04" name="Google Shape;204;p28"/>
            <p:cNvSpPr txBox="1"/>
            <p:nvPr/>
          </p:nvSpPr>
          <p:spPr>
            <a:xfrm>
              <a:off x="0" y="-76200"/>
              <a:ext cx="423569" cy="346793"/>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05" name="Google Shape;205;p28"/>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206" name="Google Shape;206;p28"/>
          <p:cNvSpPr txBox="1"/>
          <p:nvPr/>
        </p:nvSpPr>
        <p:spPr>
          <a:xfrm>
            <a:off x="514350" y="1903546"/>
            <a:ext cx="3166200" cy="6726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2300">
                <a:solidFill>
                  <a:srgbClr val="AACD3A"/>
                </a:solidFill>
                <a:latin typeface="Montserrat Medium"/>
                <a:ea typeface="Montserrat Medium"/>
                <a:cs typeface="Montserrat Medium"/>
                <a:sym typeface="Montserrat Medium"/>
              </a:rPr>
              <a:t>What do you think data engineering is?</a:t>
            </a:r>
            <a:endParaRPr sz="1600"/>
          </a:p>
        </p:txBody>
      </p:sp>
      <p:sp>
        <p:nvSpPr>
          <p:cNvPr id="207" name="Google Shape;207;p28"/>
          <p:cNvSpPr txBox="1"/>
          <p:nvPr/>
        </p:nvSpPr>
        <p:spPr>
          <a:xfrm>
            <a:off x="514350" y="2609610"/>
            <a:ext cx="4422000" cy="786600"/>
          </a:xfrm>
          <a:prstGeom prst="rect">
            <a:avLst/>
          </a:prstGeom>
          <a:noFill/>
          <a:ln>
            <a:noFill/>
          </a:ln>
        </p:spPr>
        <p:txBody>
          <a:bodyPr anchorCtr="0" anchor="t" bIns="0" lIns="0" spcFirstLastPara="1" rIns="0" wrap="square" tIns="0">
            <a:spAutoFit/>
          </a:bodyPr>
          <a:lstStyle/>
          <a:p>
            <a:pPr indent="0" lvl="0" marL="0" marR="0" rtl="0" algn="l">
              <a:lnSpc>
                <a:spcPct val="162966"/>
              </a:lnSpc>
              <a:spcBef>
                <a:spcPts val="0"/>
              </a:spcBef>
              <a:spcAft>
                <a:spcPts val="0"/>
              </a:spcAft>
              <a:buNone/>
            </a:pPr>
            <a:r>
              <a:rPr lang="en" sz="1200">
                <a:solidFill>
                  <a:srgbClr val="FFFFFF"/>
                </a:solidFill>
                <a:latin typeface="Montserrat"/>
                <a:ea typeface="Montserrat"/>
                <a:cs typeface="Montserrat"/>
                <a:sym typeface="Montserrat"/>
              </a:rPr>
              <a:t>Can you make sense of these </a:t>
            </a:r>
            <a:r>
              <a:rPr lang="en" sz="1200">
                <a:solidFill>
                  <a:srgbClr val="FFFFFF"/>
                </a:solidFill>
                <a:latin typeface="Montserrat"/>
                <a:ea typeface="Montserrat"/>
                <a:cs typeface="Montserrat"/>
                <a:sym typeface="Montserrat"/>
              </a:rPr>
              <a:t>enormous</a:t>
            </a:r>
            <a:r>
              <a:rPr lang="en" sz="1200">
                <a:solidFill>
                  <a:srgbClr val="FFFFFF"/>
                </a:solidFill>
                <a:latin typeface="Montserrat"/>
                <a:ea typeface="Montserrat"/>
                <a:cs typeface="Montserrat"/>
                <a:sym typeface="Montserrat"/>
              </a:rPr>
              <a:t> tools and technologies you need to learn as a data engineer?</a:t>
            </a:r>
            <a:endParaRPr sz="1200">
              <a:solidFill>
                <a:srgbClr val="FFFFFF"/>
              </a:solidFill>
              <a:latin typeface="Montserrat"/>
              <a:ea typeface="Montserrat"/>
              <a:cs typeface="Montserrat"/>
              <a:sym typeface="Montserrat"/>
            </a:endParaRPr>
          </a:p>
          <a:p>
            <a:pPr indent="0" lvl="0" marL="0" marR="0" rtl="0" algn="l">
              <a:lnSpc>
                <a:spcPct val="162966"/>
              </a:lnSpc>
              <a:spcBef>
                <a:spcPts val="0"/>
              </a:spcBef>
              <a:spcAft>
                <a:spcPts val="0"/>
              </a:spcAft>
              <a:buNone/>
            </a:pPr>
            <a:r>
              <a:t/>
            </a:r>
            <a:endParaRPr b="0" i="0" sz="1200" u="none" cap="none" strike="noStrike">
              <a:solidFill>
                <a:srgbClr val="FFFFFF"/>
              </a:solidFill>
              <a:latin typeface="Montserrat"/>
              <a:ea typeface="Montserrat"/>
              <a:cs typeface="Montserrat"/>
              <a:sym typeface="Montserrat"/>
            </a:endParaRPr>
          </a:p>
        </p:txBody>
      </p:sp>
      <p:sp>
        <p:nvSpPr>
          <p:cNvPr id="208" name="Google Shape;208;p28"/>
          <p:cNvSpPr txBox="1"/>
          <p:nvPr/>
        </p:nvSpPr>
        <p:spPr>
          <a:xfrm>
            <a:off x="7127452" y="514350"/>
            <a:ext cx="1198960" cy="295275"/>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209" name="Google Shape;209;p28"/>
          <p:cNvPicPr preferRelativeResize="0"/>
          <p:nvPr/>
        </p:nvPicPr>
        <p:blipFill>
          <a:blip r:embed="rId5">
            <a:alphaModFix/>
          </a:blip>
          <a:stretch>
            <a:fillRect/>
          </a:stretch>
        </p:blipFill>
        <p:spPr>
          <a:xfrm>
            <a:off x="4764650" y="1324750"/>
            <a:ext cx="4171050" cy="262073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13" name="Shape 213"/>
        <p:cNvGrpSpPr/>
        <p:nvPr/>
      </p:nvGrpSpPr>
      <p:grpSpPr>
        <a:xfrm>
          <a:off x="0" y="0"/>
          <a:ext cx="0" cy="0"/>
          <a:chOff x="0" y="0"/>
          <a:chExt cx="0" cy="0"/>
        </a:xfrm>
      </p:grpSpPr>
      <p:grpSp>
        <p:nvGrpSpPr>
          <p:cNvPr id="214" name="Google Shape;214;p29"/>
          <p:cNvGrpSpPr/>
          <p:nvPr/>
        </p:nvGrpSpPr>
        <p:grpSpPr>
          <a:xfrm>
            <a:off x="321243" y="-771525"/>
            <a:ext cx="2623209" cy="1543257"/>
            <a:chOff x="0" y="0"/>
            <a:chExt cx="1381800" cy="812925"/>
          </a:xfrm>
        </p:grpSpPr>
        <p:sp>
          <p:nvSpPr>
            <p:cNvPr id="215" name="Google Shape;215;p29"/>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6" name="Google Shape;216;p29"/>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17" name="Google Shape;217;p29"/>
          <p:cNvGrpSpPr/>
          <p:nvPr/>
        </p:nvGrpSpPr>
        <p:grpSpPr>
          <a:xfrm>
            <a:off x="321243" y="4165755"/>
            <a:ext cx="2623209" cy="1543257"/>
            <a:chOff x="0" y="0"/>
            <a:chExt cx="1381800" cy="812925"/>
          </a:xfrm>
        </p:grpSpPr>
        <p:sp>
          <p:nvSpPr>
            <p:cNvPr id="218" name="Google Shape;218;p29"/>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9" name="Google Shape;219;p29"/>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220" name="Google Shape;220;p29"/>
          <p:cNvCxnSpPr/>
          <p:nvPr/>
        </p:nvCxnSpPr>
        <p:spPr>
          <a:xfrm>
            <a:off x="3823652" y="2029231"/>
            <a:ext cx="3246000" cy="0"/>
          </a:xfrm>
          <a:prstGeom prst="straightConnector1">
            <a:avLst/>
          </a:prstGeom>
          <a:noFill/>
          <a:ln cap="flat" cmpd="sng" w="38100">
            <a:solidFill>
              <a:srgbClr val="FFFFFF"/>
            </a:solidFill>
            <a:prstDash val="solid"/>
            <a:round/>
            <a:headEnd len="sm" w="sm" type="none"/>
            <a:tailEnd len="sm" w="sm" type="none"/>
          </a:ln>
        </p:spPr>
      </p:cxnSp>
      <p:grpSp>
        <p:nvGrpSpPr>
          <p:cNvPr id="221" name="Google Shape;221;p29"/>
          <p:cNvGrpSpPr/>
          <p:nvPr/>
        </p:nvGrpSpPr>
        <p:grpSpPr>
          <a:xfrm>
            <a:off x="8024289" y="4520245"/>
            <a:ext cx="605409" cy="495647"/>
            <a:chOff x="0" y="-290413"/>
            <a:chExt cx="1614424" cy="1321724"/>
          </a:xfrm>
        </p:grpSpPr>
        <p:grpSp>
          <p:nvGrpSpPr>
            <p:cNvPr id="222" name="Google Shape;222;p29"/>
            <p:cNvGrpSpPr/>
            <p:nvPr/>
          </p:nvGrpSpPr>
          <p:grpSpPr>
            <a:xfrm>
              <a:off x="0" y="-290413"/>
              <a:ext cx="1614424" cy="1321724"/>
              <a:chOff x="0" y="-76200"/>
              <a:chExt cx="423600" cy="346800"/>
            </a:xfrm>
          </p:grpSpPr>
          <p:sp>
            <p:nvSpPr>
              <p:cNvPr id="223" name="Google Shape;223;p29"/>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24" name="Google Shape;224;p29"/>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25" name="Google Shape;225;p29"/>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
        <p:nvSpPr>
          <p:cNvPr id="226" name="Google Shape;226;p29"/>
          <p:cNvSpPr txBox="1"/>
          <p:nvPr/>
        </p:nvSpPr>
        <p:spPr>
          <a:xfrm>
            <a:off x="3138361" y="2151589"/>
            <a:ext cx="5131200" cy="1842600"/>
          </a:xfrm>
          <a:prstGeom prst="rect">
            <a:avLst/>
          </a:prstGeom>
          <a:noFill/>
          <a:ln>
            <a:noFill/>
          </a:ln>
        </p:spPr>
        <p:txBody>
          <a:bodyPr anchorCtr="0" anchor="t" bIns="0" lIns="0" spcFirstLastPara="1" rIns="0" wrap="square" tIns="0">
            <a:spAutoFit/>
          </a:bodyPr>
          <a:lstStyle/>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Data engineering is not well defined</a:t>
            </a:r>
            <a:endParaRPr>
              <a:solidFill>
                <a:srgbClr val="FFFFFF"/>
              </a:solidFill>
              <a:latin typeface="Montserrat Light"/>
              <a:ea typeface="Montserrat Light"/>
              <a:cs typeface="Montserrat Light"/>
              <a:sym typeface="Montserrat Ligh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No standardization of skills and knowledge</a:t>
            </a:r>
            <a:endParaRPr>
              <a:solidFill>
                <a:srgbClr val="FFFFFF"/>
              </a:solidFill>
              <a:latin typeface="Montserrat Light"/>
              <a:ea typeface="Montserrat Light"/>
              <a:cs typeface="Montserrat Light"/>
              <a:sym typeface="Montserrat Ligh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Way too much focus on technologies</a:t>
            </a:r>
            <a:endParaRPr>
              <a:solidFill>
                <a:srgbClr val="FFFFFF"/>
              </a:solidFill>
              <a:latin typeface="Montserrat Light"/>
              <a:ea typeface="Montserrat Light"/>
              <a:cs typeface="Montserrat Light"/>
              <a:sym typeface="Montserrat Ligh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Too much vendor marketing noise. Lot's of confusion for data engineers</a:t>
            </a:r>
            <a:endParaRPr>
              <a:solidFill>
                <a:srgbClr val="FFFFFF"/>
              </a:solidFill>
              <a:latin typeface="Montserrat Light"/>
              <a:ea typeface="Montserrat Light"/>
              <a:cs typeface="Montserrat Light"/>
              <a:sym typeface="Montserrat Ligh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New tools every market days</a:t>
            </a:r>
            <a:endParaRPr>
              <a:solidFill>
                <a:srgbClr val="FFFFFF"/>
              </a:solidFill>
              <a:latin typeface="Montserrat Light"/>
              <a:ea typeface="Montserrat Light"/>
              <a:cs typeface="Montserrat Light"/>
              <a:sym typeface="Montserrat Light"/>
            </a:endParaRPr>
          </a:p>
        </p:txBody>
      </p:sp>
      <p:sp>
        <p:nvSpPr>
          <p:cNvPr id="227" name="Google Shape;227;p29"/>
          <p:cNvSpPr txBox="1"/>
          <p:nvPr/>
        </p:nvSpPr>
        <p:spPr>
          <a:xfrm>
            <a:off x="3138350" y="1383975"/>
            <a:ext cx="5911200" cy="394800"/>
          </a:xfrm>
          <a:prstGeom prst="rect">
            <a:avLst/>
          </a:prstGeom>
          <a:noFill/>
          <a:ln>
            <a:noFill/>
          </a:ln>
        </p:spPr>
        <p:txBody>
          <a:bodyPr anchorCtr="0" anchor="t" bIns="0" lIns="0" spcFirstLastPara="1" rIns="0" wrap="square" tIns="0">
            <a:spAutoFit/>
          </a:bodyPr>
          <a:lstStyle/>
          <a:p>
            <a:pPr indent="0" lvl="0" marL="0" marR="0" rtl="0" algn="l">
              <a:lnSpc>
                <a:spcPct val="94992"/>
              </a:lnSpc>
              <a:spcBef>
                <a:spcPts val="0"/>
              </a:spcBef>
              <a:spcAft>
                <a:spcPts val="0"/>
              </a:spcAft>
              <a:buNone/>
            </a:pPr>
            <a:r>
              <a:rPr lang="en" sz="2700">
                <a:solidFill>
                  <a:srgbClr val="AACD3A"/>
                </a:solidFill>
                <a:latin typeface="Montserrat Medium"/>
                <a:ea typeface="Montserrat Medium"/>
                <a:cs typeface="Montserrat Medium"/>
                <a:sym typeface="Montserrat Medium"/>
              </a:rPr>
              <a:t>Why DE Fundamentals?</a:t>
            </a:r>
            <a:endParaRPr sz="100"/>
          </a:p>
        </p:txBody>
      </p:sp>
      <p:pic>
        <p:nvPicPr>
          <p:cNvPr id="228" name="Google Shape;228;p29"/>
          <p:cNvPicPr preferRelativeResize="0"/>
          <p:nvPr/>
        </p:nvPicPr>
        <p:blipFill>
          <a:blip r:embed="rId4">
            <a:alphaModFix/>
          </a:blip>
          <a:stretch>
            <a:fillRect/>
          </a:stretch>
        </p:blipFill>
        <p:spPr>
          <a:xfrm>
            <a:off x="405325" y="1306350"/>
            <a:ext cx="2474400" cy="2474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32" name="Shape 232"/>
        <p:cNvGrpSpPr/>
        <p:nvPr/>
      </p:nvGrpSpPr>
      <p:grpSpPr>
        <a:xfrm>
          <a:off x="0" y="0"/>
          <a:ext cx="0" cy="0"/>
          <a:chOff x="0" y="0"/>
          <a:chExt cx="0" cy="0"/>
        </a:xfrm>
      </p:grpSpPr>
      <p:sp>
        <p:nvSpPr>
          <p:cNvPr id="233" name="Google Shape;233;p30"/>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234" name="Google Shape;234;p30"/>
          <p:cNvGrpSpPr/>
          <p:nvPr/>
        </p:nvGrpSpPr>
        <p:grpSpPr>
          <a:xfrm>
            <a:off x="7721051" y="4326880"/>
            <a:ext cx="605409" cy="495647"/>
            <a:chOff x="0" y="-76200"/>
            <a:chExt cx="423600" cy="346800"/>
          </a:xfrm>
        </p:grpSpPr>
        <p:sp>
          <p:nvSpPr>
            <p:cNvPr id="235" name="Google Shape;235;p30"/>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6" name="Google Shape;236;p30"/>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37" name="Google Shape;237;p30"/>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238" name="Google Shape;238;p30"/>
          <p:cNvSpPr txBox="1"/>
          <p:nvPr/>
        </p:nvSpPr>
        <p:spPr>
          <a:xfrm>
            <a:off x="514350" y="1903546"/>
            <a:ext cx="3166200" cy="8481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2900">
                <a:solidFill>
                  <a:srgbClr val="AACD3A"/>
                </a:solidFill>
                <a:latin typeface="Montserrat Medium"/>
                <a:ea typeface="Montserrat Medium"/>
                <a:cs typeface="Montserrat Medium"/>
                <a:sym typeface="Montserrat Medium"/>
              </a:rPr>
              <a:t>What does not change?</a:t>
            </a:r>
            <a:endParaRPr sz="2200"/>
          </a:p>
        </p:txBody>
      </p:sp>
      <p:sp>
        <p:nvSpPr>
          <p:cNvPr id="239" name="Google Shape;239;p30"/>
          <p:cNvSpPr txBox="1"/>
          <p:nvPr/>
        </p:nvSpPr>
        <p:spPr>
          <a:xfrm>
            <a:off x="514350" y="2762010"/>
            <a:ext cx="4422000" cy="184800"/>
          </a:xfrm>
          <a:prstGeom prst="rect">
            <a:avLst/>
          </a:prstGeom>
          <a:noFill/>
          <a:ln>
            <a:noFill/>
          </a:ln>
        </p:spPr>
        <p:txBody>
          <a:bodyPr anchorCtr="0" anchor="t" bIns="0" lIns="0" spcFirstLastPara="1" rIns="0" wrap="square" tIns="0">
            <a:spAutoFit/>
          </a:bodyPr>
          <a:lstStyle/>
          <a:p>
            <a:pPr indent="0" lvl="0" marL="0" marR="0" rtl="0" algn="l">
              <a:lnSpc>
                <a:spcPct val="162966"/>
              </a:lnSpc>
              <a:spcBef>
                <a:spcPts val="0"/>
              </a:spcBef>
              <a:spcAft>
                <a:spcPts val="0"/>
              </a:spcAft>
              <a:buNone/>
            </a:pPr>
            <a:r>
              <a:rPr lang="en" sz="1200">
                <a:solidFill>
                  <a:srgbClr val="FFFFFF"/>
                </a:solidFill>
                <a:latin typeface="Montserrat"/>
                <a:ea typeface="Montserrat"/>
                <a:cs typeface="Montserrat"/>
                <a:sym typeface="Montserrat"/>
              </a:rPr>
              <a:t>The fundamentals of data engineering</a:t>
            </a:r>
            <a:endParaRPr b="0" i="0" sz="1200" u="none" cap="none" strike="noStrike">
              <a:solidFill>
                <a:srgbClr val="FFFFFF"/>
              </a:solidFill>
              <a:latin typeface="Montserrat"/>
              <a:ea typeface="Montserrat"/>
              <a:cs typeface="Montserrat"/>
              <a:sym typeface="Montserrat"/>
            </a:endParaRPr>
          </a:p>
        </p:txBody>
      </p:sp>
      <p:sp>
        <p:nvSpPr>
          <p:cNvPr id="240" name="Google Shape;240;p30"/>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grpSp>
        <p:nvGrpSpPr>
          <p:cNvPr id="241" name="Google Shape;241;p30"/>
          <p:cNvGrpSpPr/>
          <p:nvPr/>
        </p:nvGrpSpPr>
        <p:grpSpPr>
          <a:xfrm>
            <a:off x="3418037" y="3124004"/>
            <a:ext cx="5592709" cy="1068847"/>
            <a:chOff x="0" y="0"/>
            <a:chExt cx="2946012" cy="563025"/>
          </a:xfrm>
        </p:grpSpPr>
        <p:sp>
          <p:nvSpPr>
            <p:cNvPr id="242" name="Google Shape;242;p30"/>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43" name="Google Shape;243;p30"/>
            <p:cNvSpPr txBox="1"/>
            <p:nvPr/>
          </p:nvSpPr>
          <p:spPr>
            <a:xfrm>
              <a:off x="0" y="9525"/>
              <a:ext cx="2946000" cy="5535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44" name="Google Shape;244;p30"/>
          <p:cNvSpPr txBox="1"/>
          <p:nvPr/>
        </p:nvSpPr>
        <p:spPr>
          <a:xfrm>
            <a:off x="3989675" y="3555425"/>
            <a:ext cx="3988200" cy="338700"/>
          </a:xfrm>
          <a:prstGeom prst="rect">
            <a:avLst/>
          </a:prstGeom>
          <a:noFill/>
          <a:ln>
            <a:noFill/>
          </a:ln>
        </p:spPr>
        <p:txBody>
          <a:bodyPr anchorCtr="0" anchor="t" bIns="0" lIns="0" spcFirstLastPara="1" rIns="0" wrap="square" tIns="0">
            <a:spAutoFit/>
          </a:bodyPr>
          <a:lstStyle/>
          <a:p>
            <a:pPr indent="-292100" lvl="0" marL="457200" marR="0" rtl="0" algn="l">
              <a:lnSpc>
                <a:spcPct val="119969"/>
              </a:lnSpc>
              <a:spcBef>
                <a:spcPts val="0"/>
              </a:spcBef>
              <a:spcAft>
                <a:spcPts val="0"/>
              </a:spcAft>
              <a:buClr>
                <a:srgbClr val="FFFFFF"/>
              </a:buClr>
              <a:buSzPts val="1000"/>
              <a:buFont typeface="Montserrat"/>
              <a:buChar char="●"/>
            </a:pPr>
            <a:r>
              <a:rPr lang="en" sz="1000">
                <a:solidFill>
                  <a:srgbClr val="FFFFFF"/>
                </a:solidFill>
                <a:latin typeface="Montserrat"/>
                <a:ea typeface="Montserrat"/>
                <a:cs typeface="Montserrat"/>
                <a:sym typeface="Montserrat"/>
              </a:rPr>
              <a:t>Are systems going to stop generating data?</a:t>
            </a:r>
            <a:endParaRPr sz="1000">
              <a:solidFill>
                <a:srgbClr val="FFFFFF"/>
              </a:solidFill>
              <a:latin typeface="Montserrat"/>
              <a:ea typeface="Montserrat"/>
              <a:cs typeface="Montserrat"/>
              <a:sym typeface="Montserrat"/>
            </a:endParaRPr>
          </a:p>
          <a:p>
            <a:pPr indent="-292100" lvl="0" marL="457200" marR="0" rtl="0" algn="l">
              <a:lnSpc>
                <a:spcPct val="119969"/>
              </a:lnSpc>
              <a:spcBef>
                <a:spcPts val="0"/>
              </a:spcBef>
              <a:spcAft>
                <a:spcPts val="0"/>
              </a:spcAft>
              <a:buClr>
                <a:srgbClr val="FFFFFF"/>
              </a:buClr>
              <a:buSzPts val="1000"/>
              <a:buFont typeface="Montserrat"/>
              <a:buChar char="●"/>
            </a:pPr>
            <a:r>
              <a:rPr lang="en" sz="1000">
                <a:solidFill>
                  <a:srgbClr val="FFFFFF"/>
                </a:solidFill>
                <a:latin typeface="Montserrat"/>
                <a:ea typeface="Montserrat"/>
                <a:cs typeface="Montserrat"/>
                <a:sym typeface="Montserrat"/>
              </a:rPr>
              <a:t>Will there be no need to ingest data?</a:t>
            </a:r>
            <a:endParaRPr sz="1000">
              <a:solidFill>
                <a:srgbClr val="FFFFFF"/>
              </a:solidFill>
              <a:latin typeface="Montserrat"/>
              <a:ea typeface="Montserrat"/>
              <a:cs typeface="Montserrat"/>
              <a:sym typeface="Montserrat"/>
            </a:endParaRPr>
          </a:p>
        </p:txBody>
      </p:sp>
      <p:sp>
        <p:nvSpPr>
          <p:cNvPr id="245" name="Google Shape;245;p30"/>
          <p:cNvSpPr txBox="1"/>
          <p:nvPr/>
        </p:nvSpPr>
        <p:spPr>
          <a:xfrm>
            <a:off x="3961110" y="3317861"/>
            <a:ext cx="21186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lang="en" sz="1100">
                <a:solidFill>
                  <a:srgbClr val="FFFFFF"/>
                </a:solidFill>
                <a:latin typeface="Montserrat SemiBold"/>
                <a:ea typeface="Montserrat SemiBold"/>
                <a:cs typeface="Montserrat SemiBold"/>
                <a:sym typeface="Montserrat SemiBold"/>
              </a:rPr>
              <a:t>In 5 years</a:t>
            </a:r>
            <a:endParaRPr sz="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49" name="Shape 249"/>
        <p:cNvGrpSpPr/>
        <p:nvPr/>
      </p:nvGrpSpPr>
      <p:grpSpPr>
        <a:xfrm>
          <a:off x="0" y="0"/>
          <a:ext cx="0" cy="0"/>
          <a:chOff x="0" y="0"/>
          <a:chExt cx="0" cy="0"/>
        </a:xfrm>
      </p:grpSpPr>
      <p:grpSp>
        <p:nvGrpSpPr>
          <p:cNvPr id="250" name="Google Shape;250;p31"/>
          <p:cNvGrpSpPr/>
          <p:nvPr/>
        </p:nvGrpSpPr>
        <p:grpSpPr>
          <a:xfrm>
            <a:off x="321243" y="-771525"/>
            <a:ext cx="2623209" cy="1543257"/>
            <a:chOff x="0" y="0"/>
            <a:chExt cx="1381800" cy="812925"/>
          </a:xfrm>
        </p:grpSpPr>
        <p:sp>
          <p:nvSpPr>
            <p:cNvPr id="251" name="Google Shape;251;p31"/>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2" name="Google Shape;252;p31"/>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53" name="Google Shape;253;p31"/>
          <p:cNvGrpSpPr/>
          <p:nvPr/>
        </p:nvGrpSpPr>
        <p:grpSpPr>
          <a:xfrm>
            <a:off x="321243" y="4165755"/>
            <a:ext cx="2623209" cy="1543257"/>
            <a:chOff x="0" y="0"/>
            <a:chExt cx="1381800" cy="812925"/>
          </a:xfrm>
        </p:grpSpPr>
        <p:sp>
          <p:nvSpPr>
            <p:cNvPr id="254" name="Google Shape;254;p31"/>
            <p:cNvSpPr/>
            <p:nvPr/>
          </p:nvSpPr>
          <p:spPr>
            <a:xfrm>
              <a:off x="0" y="0"/>
              <a:ext cx="1381760" cy="812800"/>
            </a:xfrm>
            <a:custGeom>
              <a:rect b="b" l="l" r="r" t="t"/>
              <a:pathLst>
                <a:path extrusionOk="0" h="812800" w="1381760">
                  <a:moveTo>
                    <a:pt x="33940" y="0"/>
                  </a:moveTo>
                  <a:lnTo>
                    <a:pt x="1347820" y="0"/>
                  </a:lnTo>
                  <a:cubicBezTo>
                    <a:pt x="1366564" y="0"/>
                    <a:pt x="1381760" y="15196"/>
                    <a:pt x="1381760" y="33940"/>
                  </a:cubicBezTo>
                  <a:lnTo>
                    <a:pt x="1381760" y="778860"/>
                  </a:lnTo>
                  <a:cubicBezTo>
                    <a:pt x="1381760" y="797604"/>
                    <a:pt x="1366564" y="812800"/>
                    <a:pt x="1347820" y="812800"/>
                  </a:cubicBezTo>
                  <a:lnTo>
                    <a:pt x="33940" y="812800"/>
                  </a:lnTo>
                  <a:cubicBezTo>
                    <a:pt x="15196" y="812800"/>
                    <a:pt x="0" y="797604"/>
                    <a:pt x="0" y="778860"/>
                  </a:cubicBezTo>
                  <a:lnTo>
                    <a:pt x="0" y="33940"/>
                  </a:lnTo>
                  <a:cubicBezTo>
                    <a:pt x="0" y="15196"/>
                    <a:pt x="15196" y="0"/>
                    <a:pt x="33940"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5" name="Google Shape;255;p31"/>
            <p:cNvSpPr txBox="1"/>
            <p:nvPr/>
          </p:nvSpPr>
          <p:spPr>
            <a:xfrm>
              <a:off x="0" y="9525"/>
              <a:ext cx="1381800" cy="80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256" name="Google Shape;256;p31"/>
          <p:cNvCxnSpPr/>
          <p:nvPr/>
        </p:nvCxnSpPr>
        <p:spPr>
          <a:xfrm>
            <a:off x="3823652" y="2029231"/>
            <a:ext cx="3246000" cy="0"/>
          </a:xfrm>
          <a:prstGeom prst="straightConnector1">
            <a:avLst/>
          </a:prstGeom>
          <a:noFill/>
          <a:ln cap="flat" cmpd="sng" w="38100">
            <a:solidFill>
              <a:srgbClr val="FFFFFF"/>
            </a:solidFill>
            <a:prstDash val="solid"/>
            <a:round/>
            <a:headEnd len="sm" w="sm" type="none"/>
            <a:tailEnd len="sm" w="sm" type="none"/>
          </a:ln>
        </p:spPr>
      </p:cxnSp>
      <p:grpSp>
        <p:nvGrpSpPr>
          <p:cNvPr id="257" name="Google Shape;257;p31"/>
          <p:cNvGrpSpPr/>
          <p:nvPr/>
        </p:nvGrpSpPr>
        <p:grpSpPr>
          <a:xfrm>
            <a:off x="8024289" y="4520245"/>
            <a:ext cx="605409" cy="495647"/>
            <a:chOff x="0" y="-290413"/>
            <a:chExt cx="1614424" cy="1321724"/>
          </a:xfrm>
        </p:grpSpPr>
        <p:grpSp>
          <p:nvGrpSpPr>
            <p:cNvPr id="258" name="Google Shape;258;p31"/>
            <p:cNvGrpSpPr/>
            <p:nvPr/>
          </p:nvGrpSpPr>
          <p:grpSpPr>
            <a:xfrm>
              <a:off x="0" y="-290413"/>
              <a:ext cx="1614424" cy="1321724"/>
              <a:chOff x="0" y="-76200"/>
              <a:chExt cx="423600" cy="346800"/>
            </a:xfrm>
          </p:grpSpPr>
          <p:sp>
            <p:nvSpPr>
              <p:cNvPr id="259" name="Google Shape;259;p31"/>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60" name="Google Shape;260;p31"/>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61" name="Google Shape;261;p31"/>
            <p:cNvSpPr/>
            <p:nvPr/>
          </p:nvSpPr>
          <p:spPr>
            <a:xfrm>
              <a:off x="939153" y="196305"/>
              <a:ext cx="427193" cy="638667"/>
            </a:xfrm>
            <a:custGeom>
              <a:rect b="b" l="l" r="r" t="t"/>
              <a:pathLst>
                <a:path extrusionOk="0" h="638667" w="427193">
                  <a:moveTo>
                    <a:pt x="0" y="0"/>
                  </a:moveTo>
                  <a:lnTo>
                    <a:pt x="427193" y="0"/>
                  </a:lnTo>
                  <a:lnTo>
                    <a:pt x="427193" y="638668"/>
                  </a:lnTo>
                  <a:lnTo>
                    <a:pt x="0" y="638668"/>
                  </a:lnTo>
                  <a:lnTo>
                    <a:pt x="0" y="0"/>
                  </a:lnTo>
                  <a:close/>
                </a:path>
              </a:pathLst>
            </a:custGeom>
            <a:blipFill rotWithShape="1">
              <a:blip r:embed="rId3">
                <a:alphaModFix/>
              </a:blip>
              <a:stretch>
                <a:fillRect b="0" l="0" r="0" t="0"/>
              </a:stretch>
            </a:blipFill>
            <a:ln>
              <a:noFill/>
            </a:ln>
          </p:spPr>
        </p:sp>
      </p:grpSp>
      <p:sp>
        <p:nvSpPr>
          <p:cNvPr id="262" name="Google Shape;262;p31"/>
          <p:cNvSpPr txBox="1"/>
          <p:nvPr/>
        </p:nvSpPr>
        <p:spPr>
          <a:xfrm>
            <a:off x="3138361" y="2151589"/>
            <a:ext cx="5131200" cy="1517100"/>
          </a:xfrm>
          <a:prstGeom prst="rect">
            <a:avLst/>
          </a:prstGeom>
          <a:noFill/>
          <a:ln>
            <a:noFill/>
          </a:ln>
        </p:spPr>
        <p:txBody>
          <a:bodyPr anchorCtr="0" anchor="t" bIns="0" lIns="0" spcFirstLastPara="1" rIns="0" wrap="square" tIns="0">
            <a:spAutoFit/>
          </a:bodyPr>
          <a:lstStyle/>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Data engineering is not </a:t>
            </a:r>
            <a:r>
              <a:rPr b="1" lang="en">
                <a:solidFill>
                  <a:srgbClr val="FFFFFF"/>
                </a:solidFill>
                <a:latin typeface="Montserrat"/>
                <a:ea typeface="Montserrat"/>
                <a:cs typeface="Montserrat"/>
                <a:sym typeface="Montserrat"/>
              </a:rPr>
              <a:t>ETL Development</a:t>
            </a:r>
            <a:endParaRPr b="1">
              <a:solidFill>
                <a:srgbClr val="FFFFFF"/>
              </a:solidFill>
              <a:latin typeface="Montserrat"/>
              <a:ea typeface="Montserrat"/>
              <a:cs typeface="Montserrat"/>
              <a:sym typeface="Montserra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Data engineering is not </a:t>
            </a:r>
            <a:r>
              <a:rPr b="1" lang="en">
                <a:solidFill>
                  <a:srgbClr val="FFFFFF"/>
                </a:solidFill>
                <a:latin typeface="Montserrat"/>
                <a:ea typeface="Montserrat"/>
                <a:cs typeface="Montserrat"/>
                <a:sym typeface="Montserrat"/>
              </a:rPr>
              <a:t>Devops</a:t>
            </a:r>
            <a:endParaRPr b="1">
              <a:solidFill>
                <a:srgbClr val="FFFFFF"/>
              </a:solidFill>
              <a:latin typeface="Montserrat"/>
              <a:ea typeface="Montserrat"/>
              <a:cs typeface="Montserrat"/>
              <a:sym typeface="Montserrat"/>
            </a:endParaRPr>
          </a:p>
          <a:p>
            <a:pPr indent="-317500" lvl="0" marL="457200" rtl="0" algn="l">
              <a:lnSpc>
                <a:spcPct val="151019"/>
              </a:lnSpc>
              <a:spcBef>
                <a:spcPts val="0"/>
              </a:spcBef>
              <a:spcAft>
                <a:spcPts val="0"/>
              </a:spcAft>
              <a:buClr>
                <a:srgbClr val="FFFFFF"/>
              </a:buClr>
              <a:buSzPts val="1400"/>
              <a:buFont typeface="Montserrat Light"/>
              <a:buChar char="●"/>
            </a:pPr>
            <a:r>
              <a:rPr lang="en">
                <a:solidFill>
                  <a:schemeClr val="lt1"/>
                </a:solidFill>
                <a:latin typeface="Montserrat Light"/>
                <a:ea typeface="Montserrat Light"/>
                <a:cs typeface="Montserrat Light"/>
                <a:sym typeface="Montserrat Light"/>
              </a:rPr>
              <a:t>Data engineering is not </a:t>
            </a:r>
            <a:r>
              <a:rPr b="1" lang="en">
                <a:solidFill>
                  <a:schemeClr val="lt1"/>
                </a:solidFill>
                <a:latin typeface="Montserrat"/>
                <a:ea typeface="Montserrat"/>
                <a:cs typeface="Montserrat"/>
                <a:sym typeface="Montserrat"/>
              </a:rPr>
              <a:t>DBA</a:t>
            </a:r>
            <a:endParaRPr b="1">
              <a:solidFill>
                <a:srgbClr val="FFFFFF"/>
              </a:solidFill>
              <a:latin typeface="Montserrat"/>
              <a:ea typeface="Montserrat"/>
              <a:cs typeface="Montserrat"/>
              <a:sym typeface="Montserrat"/>
            </a:endParaRPr>
          </a:p>
          <a:p>
            <a:pPr indent="-317500" lvl="0" marL="457200" marR="0" rtl="0" algn="l">
              <a:lnSpc>
                <a:spcPct val="151019"/>
              </a:lnSpc>
              <a:spcBef>
                <a:spcPts val="0"/>
              </a:spcBef>
              <a:spcAft>
                <a:spcPts val="0"/>
              </a:spcAft>
              <a:buClr>
                <a:srgbClr val="FFFFFF"/>
              </a:buClr>
              <a:buSzPts val="1400"/>
              <a:buFont typeface="Montserrat Light"/>
              <a:buChar char="●"/>
            </a:pPr>
            <a:r>
              <a:rPr lang="en">
                <a:solidFill>
                  <a:srgbClr val="FFFFFF"/>
                </a:solidFill>
                <a:latin typeface="Montserrat Light"/>
                <a:ea typeface="Montserrat Light"/>
                <a:cs typeface="Montserrat Light"/>
                <a:sym typeface="Montserrat Light"/>
              </a:rPr>
              <a:t>Data engineering is not </a:t>
            </a:r>
            <a:r>
              <a:rPr b="1" lang="en">
                <a:solidFill>
                  <a:srgbClr val="FFFFFF"/>
                </a:solidFill>
                <a:latin typeface="Montserrat"/>
                <a:ea typeface="Montserrat"/>
                <a:cs typeface="Montserrat"/>
                <a:sym typeface="Montserrat"/>
              </a:rPr>
              <a:t>Software Engineering</a:t>
            </a:r>
            <a:endParaRPr b="1">
              <a:solidFill>
                <a:srgbClr val="FFFFFF"/>
              </a:solidFill>
              <a:latin typeface="Montserrat"/>
              <a:ea typeface="Montserrat"/>
              <a:cs typeface="Montserrat"/>
              <a:sym typeface="Montserrat"/>
            </a:endParaRPr>
          </a:p>
          <a:p>
            <a:pPr indent="-317500" lvl="0" marL="457200" rtl="0" algn="l">
              <a:lnSpc>
                <a:spcPct val="151019"/>
              </a:lnSpc>
              <a:spcBef>
                <a:spcPts val="0"/>
              </a:spcBef>
              <a:spcAft>
                <a:spcPts val="0"/>
              </a:spcAft>
              <a:buClr>
                <a:srgbClr val="FFFFFF"/>
              </a:buClr>
              <a:buSzPts val="1400"/>
              <a:buFont typeface="Montserrat"/>
              <a:buChar char="●"/>
            </a:pPr>
            <a:r>
              <a:rPr lang="en">
                <a:solidFill>
                  <a:schemeClr val="lt1"/>
                </a:solidFill>
                <a:latin typeface="Montserrat Light"/>
                <a:ea typeface="Montserrat Light"/>
                <a:cs typeface="Montserrat Light"/>
                <a:sym typeface="Montserrat Light"/>
              </a:rPr>
              <a:t>Data engineering is not </a:t>
            </a:r>
            <a:r>
              <a:rPr b="1" lang="en">
                <a:solidFill>
                  <a:schemeClr val="lt1"/>
                </a:solidFill>
                <a:latin typeface="Montserrat"/>
                <a:ea typeface="Montserrat"/>
                <a:cs typeface="Montserrat"/>
                <a:sym typeface="Montserrat"/>
              </a:rPr>
              <a:t>Cloud Engineering</a:t>
            </a:r>
            <a:endParaRPr b="1">
              <a:solidFill>
                <a:srgbClr val="FFFFFF"/>
              </a:solidFill>
              <a:latin typeface="Montserrat"/>
              <a:ea typeface="Montserrat"/>
              <a:cs typeface="Montserrat"/>
              <a:sym typeface="Montserrat"/>
            </a:endParaRPr>
          </a:p>
        </p:txBody>
      </p:sp>
      <p:sp>
        <p:nvSpPr>
          <p:cNvPr id="263" name="Google Shape;263;p31"/>
          <p:cNvSpPr txBox="1"/>
          <p:nvPr/>
        </p:nvSpPr>
        <p:spPr>
          <a:xfrm>
            <a:off x="3138361" y="1383983"/>
            <a:ext cx="5386500" cy="409500"/>
          </a:xfrm>
          <a:prstGeom prst="rect">
            <a:avLst/>
          </a:prstGeom>
          <a:noFill/>
          <a:ln>
            <a:noFill/>
          </a:ln>
        </p:spPr>
        <p:txBody>
          <a:bodyPr anchorCtr="0" anchor="t" bIns="0" lIns="0" spcFirstLastPara="1" rIns="0" wrap="square" tIns="0">
            <a:spAutoFit/>
          </a:bodyPr>
          <a:lstStyle/>
          <a:p>
            <a:pPr indent="0" lvl="0" marL="0" marR="0" rtl="0" algn="l">
              <a:lnSpc>
                <a:spcPct val="94992"/>
              </a:lnSpc>
              <a:spcBef>
                <a:spcPts val="0"/>
              </a:spcBef>
              <a:spcAft>
                <a:spcPts val="0"/>
              </a:spcAft>
              <a:buNone/>
            </a:pPr>
            <a:r>
              <a:rPr lang="en" sz="2800">
                <a:solidFill>
                  <a:srgbClr val="AACD3A"/>
                </a:solidFill>
                <a:latin typeface="Montserrat Medium"/>
                <a:ea typeface="Montserrat Medium"/>
                <a:cs typeface="Montserrat Medium"/>
                <a:sym typeface="Montserrat Medium"/>
              </a:rPr>
              <a:t>What Data Engineering is not</a:t>
            </a:r>
            <a:endParaRPr sz="100"/>
          </a:p>
        </p:txBody>
      </p:sp>
      <p:pic>
        <p:nvPicPr>
          <p:cNvPr id="264" name="Google Shape;264;p31"/>
          <p:cNvPicPr preferRelativeResize="0"/>
          <p:nvPr/>
        </p:nvPicPr>
        <p:blipFill>
          <a:blip r:embed="rId4">
            <a:alphaModFix/>
          </a:blip>
          <a:stretch>
            <a:fillRect/>
          </a:stretch>
        </p:blipFill>
        <p:spPr>
          <a:xfrm>
            <a:off x="17220" y="1793475"/>
            <a:ext cx="3147407" cy="1704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68" name="Shape 268"/>
        <p:cNvGrpSpPr/>
        <p:nvPr/>
      </p:nvGrpSpPr>
      <p:grpSpPr>
        <a:xfrm>
          <a:off x="0" y="0"/>
          <a:ext cx="0" cy="0"/>
          <a:chOff x="0" y="0"/>
          <a:chExt cx="0" cy="0"/>
        </a:xfrm>
      </p:grpSpPr>
      <p:grpSp>
        <p:nvGrpSpPr>
          <p:cNvPr id="269" name="Google Shape;269;p32"/>
          <p:cNvGrpSpPr/>
          <p:nvPr/>
        </p:nvGrpSpPr>
        <p:grpSpPr>
          <a:xfrm>
            <a:off x="6615813" y="3350064"/>
            <a:ext cx="2366740" cy="1068678"/>
            <a:chOff x="0" y="0"/>
            <a:chExt cx="1246678" cy="562925"/>
          </a:xfrm>
        </p:grpSpPr>
        <p:sp>
          <p:nvSpPr>
            <p:cNvPr id="270" name="Google Shape;270;p32"/>
            <p:cNvSpPr/>
            <p:nvPr/>
          </p:nvSpPr>
          <p:spPr>
            <a:xfrm>
              <a:off x="0" y="0"/>
              <a:ext cx="1246678" cy="562925"/>
            </a:xfrm>
            <a:custGeom>
              <a:rect b="b" l="l" r="r" t="t"/>
              <a:pathLst>
                <a:path extrusionOk="0" h="562925" w="1246678">
                  <a:moveTo>
                    <a:pt x="83414" y="0"/>
                  </a:moveTo>
                  <a:lnTo>
                    <a:pt x="1163264" y="0"/>
                  </a:lnTo>
                  <a:cubicBezTo>
                    <a:pt x="1185387" y="0"/>
                    <a:pt x="1206603" y="8788"/>
                    <a:pt x="1222247" y="24431"/>
                  </a:cubicBezTo>
                  <a:cubicBezTo>
                    <a:pt x="1237890" y="40074"/>
                    <a:pt x="1246678" y="61291"/>
                    <a:pt x="1246678" y="83414"/>
                  </a:cubicBezTo>
                  <a:lnTo>
                    <a:pt x="1246678" y="479511"/>
                  </a:lnTo>
                  <a:cubicBezTo>
                    <a:pt x="1246678" y="501634"/>
                    <a:pt x="1237890" y="522850"/>
                    <a:pt x="1222247" y="538494"/>
                  </a:cubicBezTo>
                  <a:cubicBezTo>
                    <a:pt x="1206603" y="554137"/>
                    <a:pt x="1185387" y="562925"/>
                    <a:pt x="1163264" y="562925"/>
                  </a:cubicBezTo>
                  <a:lnTo>
                    <a:pt x="83414" y="562925"/>
                  </a:lnTo>
                  <a:cubicBezTo>
                    <a:pt x="61291" y="562925"/>
                    <a:pt x="40074" y="554137"/>
                    <a:pt x="24431" y="538494"/>
                  </a:cubicBezTo>
                  <a:cubicBezTo>
                    <a:pt x="8788" y="522850"/>
                    <a:pt x="0" y="501634"/>
                    <a:pt x="0" y="479511"/>
                  </a:cubicBezTo>
                  <a:lnTo>
                    <a:pt x="0" y="83414"/>
                  </a:lnTo>
                  <a:cubicBezTo>
                    <a:pt x="0" y="61291"/>
                    <a:pt x="8788" y="40074"/>
                    <a:pt x="24431" y="24431"/>
                  </a:cubicBezTo>
                  <a:cubicBezTo>
                    <a:pt x="40074" y="8788"/>
                    <a:pt x="61291" y="0"/>
                    <a:pt x="83414"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1" name="Google Shape;271;p32"/>
            <p:cNvSpPr txBox="1"/>
            <p:nvPr/>
          </p:nvSpPr>
          <p:spPr>
            <a:xfrm>
              <a:off x="0" y="9525"/>
              <a:ext cx="1246678" cy="55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72" name="Google Shape;272;p32"/>
          <p:cNvGrpSpPr/>
          <p:nvPr/>
        </p:nvGrpSpPr>
        <p:grpSpPr>
          <a:xfrm>
            <a:off x="4767695" y="1046944"/>
            <a:ext cx="5592819" cy="1068678"/>
            <a:chOff x="0" y="0"/>
            <a:chExt cx="2946012" cy="562925"/>
          </a:xfrm>
        </p:grpSpPr>
        <p:sp>
          <p:nvSpPr>
            <p:cNvPr id="273" name="Google Shape;273;p32"/>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4" name="Google Shape;274;p32"/>
            <p:cNvSpPr txBox="1"/>
            <p:nvPr/>
          </p:nvSpPr>
          <p:spPr>
            <a:xfrm>
              <a:off x="0" y="9525"/>
              <a:ext cx="2946012" cy="55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75" name="Google Shape;275;p32"/>
          <p:cNvGrpSpPr/>
          <p:nvPr/>
        </p:nvGrpSpPr>
        <p:grpSpPr>
          <a:xfrm>
            <a:off x="2822737" y="2198504"/>
            <a:ext cx="5592819" cy="1068678"/>
            <a:chOff x="0" y="0"/>
            <a:chExt cx="2946012" cy="562925"/>
          </a:xfrm>
        </p:grpSpPr>
        <p:sp>
          <p:nvSpPr>
            <p:cNvPr id="276" name="Google Shape;276;p32"/>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7" name="Google Shape;277;p32"/>
            <p:cNvSpPr txBox="1"/>
            <p:nvPr/>
          </p:nvSpPr>
          <p:spPr>
            <a:xfrm>
              <a:off x="0" y="9525"/>
              <a:ext cx="2946012" cy="55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278" name="Google Shape;278;p32"/>
          <p:cNvGrpSpPr/>
          <p:nvPr/>
        </p:nvGrpSpPr>
        <p:grpSpPr>
          <a:xfrm>
            <a:off x="877779" y="3350064"/>
            <a:ext cx="5592819" cy="1068678"/>
            <a:chOff x="0" y="0"/>
            <a:chExt cx="2946012" cy="562925"/>
          </a:xfrm>
        </p:grpSpPr>
        <p:sp>
          <p:nvSpPr>
            <p:cNvPr id="279" name="Google Shape;279;p32"/>
            <p:cNvSpPr/>
            <p:nvPr/>
          </p:nvSpPr>
          <p:spPr>
            <a:xfrm>
              <a:off x="0" y="0"/>
              <a:ext cx="2946012" cy="562925"/>
            </a:xfrm>
            <a:custGeom>
              <a:rect b="b" l="l" r="r" t="t"/>
              <a:pathLst>
                <a:path extrusionOk="0" h="562925" w="2946012">
                  <a:moveTo>
                    <a:pt x="35299" y="0"/>
                  </a:moveTo>
                  <a:lnTo>
                    <a:pt x="2910713" y="0"/>
                  </a:lnTo>
                  <a:cubicBezTo>
                    <a:pt x="2930208" y="0"/>
                    <a:pt x="2946012" y="15804"/>
                    <a:pt x="2946012" y="35299"/>
                  </a:cubicBezTo>
                  <a:lnTo>
                    <a:pt x="2946012" y="527626"/>
                  </a:lnTo>
                  <a:cubicBezTo>
                    <a:pt x="2946012" y="547121"/>
                    <a:pt x="2930208" y="562925"/>
                    <a:pt x="2910713" y="562925"/>
                  </a:cubicBezTo>
                  <a:lnTo>
                    <a:pt x="35299" y="562925"/>
                  </a:lnTo>
                  <a:cubicBezTo>
                    <a:pt x="15804" y="562925"/>
                    <a:pt x="0" y="547121"/>
                    <a:pt x="0" y="527626"/>
                  </a:cubicBezTo>
                  <a:lnTo>
                    <a:pt x="0" y="35299"/>
                  </a:lnTo>
                  <a:cubicBezTo>
                    <a:pt x="0" y="15804"/>
                    <a:pt x="15804" y="0"/>
                    <a:pt x="35299"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80" name="Google Shape;280;p32"/>
            <p:cNvSpPr txBox="1"/>
            <p:nvPr/>
          </p:nvSpPr>
          <p:spPr>
            <a:xfrm>
              <a:off x="0" y="9525"/>
              <a:ext cx="2946012" cy="553400"/>
            </a:xfrm>
            <a:prstGeom prst="rect">
              <a:avLst/>
            </a:prstGeom>
            <a:noFill/>
            <a:ln>
              <a:noFill/>
            </a:ln>
          </p:spPr>
          <p:txBody>
            <a:bodyPr anchorCtr="0" anchor="ctr" bIns="25400" lIns="25400" spcFirstLastPara="1" rIns="25400" wrap="square" tIns="25400">
              <a:noAutofit/>
            </a:bodyPr>
            <a:lstStyle/>
            <a:p>
              <a:pPr indent="0" lvl="0" marL="0" marR="0" rtl="0" algn="ctr">
                <a:lnSpc>
                  <a:spcPct val="1648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81" name="Google Shape;281;p32"/>
          <p:cNvSpPr/>
          <p:nvPr/>
        </p:nvSpPr>
        <p:spPr>
          <a:xfrm>
            <a:off x="731350" y="2439986"/>
            <a:ext cx="292857" cy="292857"/>
          </a:xfrm>
          <a:custGeom>
            <a:rect b="b" l="l" r="r" t="t"/>
            <a:pathLst>
              <a:path extrusionOk="0" h="585714" w="585714">
                <a:moveTo>
                  <a:pt x="0" y="0"/>
                </a:moveTo>
                <a:lnTo>
                  <a:pt x="585714" y="0"/>
                </a:lnTo>
                <a:lnTo>
                  <a:pt x="585714" y="585714"/>
                </a:lnTo>
                <a:lnTo>
                  <a:pt x="0" y="585714"/>
                </a:lnTo>
                <a:lnTo>
                  <a:pt x="0" y="0"/>
                </a:lnTo>
                <a:close/>
              </a:path>
            </a:pathLst>
          </a:custGeom>
          <a:blipFill rotWithShape="1">
            <a:blip r:embed="rId3">
              <a:alphaModFix/>
            </a:blip>
            <a:stretch>
              <a:fillRect b="0" l="0" r="0" t="0"/>
            </a:stretch>
          </a:blipFill>
          <a:ln>
            <a:noFill/>
          </a:ln>
        </p:spPr>
      </p:sp>
      <p:sp>
        <p:nvSpPr>
          <p:cNvPr id="282" name="Google Shape;282;p32"/>
          <p:cNvSpPr/>
          <p:nvPr/>
        </p:nvSpPr>
        <p:spPr>
          <a:xfrm>
            <a:off x="6742249" y="3761230"/>
            <a:ext cx="365506" cy="365506"/>
          </a:xfrm>
          <a:custGeom>
            <a:rect b="b" l="l" r="r" t="t"/>
            <a:pathLst>
              <a:path extrusionOk="0" h="731011" w="731011">
                <a:moveTo>
                  <a:pt x="0" y="0"/>
                </a:moveTo>
                <a:lnTo>
                  <a:pt x="731011" y="0"/>
                </a:lnTo>
                <a:lnTo>
                  <a:pt x="731011" y="731012"/>
                </a:lnTo>
                <a:lnTo>
                  <a:pt x="0" y="731012"/>
                </a:lnTo>
                <a:lnTo>
                  <a:pt x="0" y="0"/>
                </a:lnTo>
                <a:close/>
              </a:path>
            </a:pathLst>
          </a:custGeom>
          <a:blipFill rotWithShape="1">
            <a:blip r:embed="rId4">
              <a:alphaModFix/>
            </a:blip>
            <a:stretch>
              <a:fillRect b="0" l="0" r="0" t="0"/>
            </a:stretch>
          </a:blipFill>
          <a:ln>
            <a:noFill/>
          </a:ln>
        </p:spPr>
      </p:sp>
      <p:sp>
        <p:nvSpPr>
          <p:cNvPr id="283" name="Google Shape;283;p32"/>
          <p:cNvSpPr txBox="1"/>
          <p:nvPr/>
        </p:nvSpPr>
        <p:spPr>
          <a:xfrm>
            <a:off x="877778" y="1127906"/>
            <a:ext cx="2771100" cy="965100"/>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None/>
            </a:pPr>
            <a:r>
              <a:rPr lang="en" sz="3300">
                <a:solidFill>
                  <a:srgbClr val="AACD3A"/>
                </a:solidFill>
                <a:latin typeface="Montserrat"/>
                <a:ea typeface="Montserrat"/>
                <a:cs typeface="Montserrat"/>
                <a:sym typeface="Montserrat"/>
              </a:rPr>
              <a:t>Data Engineering</a:t>
            </a:r>
            <a:endParaRPr sz="700"/>
          </a:p>
        </p:txBody>
      </p:sp>
      <p:sp>
        <p:nvSpPr>
          <p:cNvPr id="284" name="Google Shape;284;p32"/>
          <p:cNvSpPr txBox="1"/>
          <p:nvPr/>
        </p:nvSpPr>
        <p:spPr>
          <a:xfrm>
            <a:off x="7206867" y="3646277"/>
            <a:ext cx="1787700" cy="789600"/>
          </a:xfrm>
          <a:prstGeom prst="rect">
            <a:avLst/>
          </a:prstGeom>
          <a:noFill/>
          <a:ln>
            <a:noFill/>
          </a:ln>
        </p:spPr>
        <p:txBody>
          <a:bodyPr anchorCtr="0" anchor="t" bIns="0" lIns="0" spcFirstLastPara="1" rIns="0" wrap="square" tIns="0">
            <a:spAutoFit/>
          </a:bodyPr>
          <a:lstStyle/>
          <a:p>
            <a:pPr indent="0" lvl="0" marL="0" marR="0" rtl="0" algn="l">
              <a:lnSpc>
                <a:spcPct val="95012"/>
              </a:lnSpc>
              <a:spcBef>
                <a:spcPts val="0"/>
              </a:spcBef>
              <a:spcAft>
                <a:spcPts val="0"/>
              </a:spcAft>
              <a:buNone/>
            </a:pPr>
            <a:r>
              <a:rPr lang="en" sz="1800">
                <a:solidFill>
                  <a:srgbClr val="FFFFFF"/>
                </a:solidFill>
                <a:latin typeface="Montserrat"/>
                <a:ea typeface="Montserrat"/>
                <a:cs typeface="Montserrat"/>
                <a:sym typeface="Montserrat"/>
              </a:rPr>
              <a:t>Data engineering is a title</a:t>
            </a:r>
            <a:endParaRPr sz="1800"/>
          </a:p>
        </p:txBody>
      </p:sp>
      <p:sp>
        <p:nvSpPr>
          <p:cNvPr id="285" name="Google Shape;285;p32"/>
          <p:cNvSpPr txBox="1"/>
          <p:nvPr/>
        </p:nvSpPr>
        <p:spPr>
          <a:xfrm>
            <a:off x="5152175" y="1149325"/>
            <a:ext cx="3921000" cy="969300"/>
          </a:xfrm>
          <a:prstGeom prst="rect">
            <a:avLst/>
          </a:prstGeom>
          <a:noFill/>
          <a:ln>
            <a:noFill/>
          </a:ln>
        </p:spPr>
        <p:txBody>
          <a:bodyPr anchorCtr="0" anchor="t" bIns="0" lIns="0" spcFirstLastPara="1" rIns="0" wrap="square" tIns="0">
            <a:spAutoFit/>
          </a:bodyPr>
          <a:lstStyle/>
          <a:p>
            <a:pPr indent="0" lvl="0" marL="0" marR="0" rtl="0" algn="l">
              <a:lnSpc>
                <a:spcPct val="119955"/>
              </a:lnSpc>
              <a:spcBef>
                <a:spcPts val="0"/>
              </a:spcBef>
              <a:spcAft>
                <a:spcPts val="0"/>
              </a:spcAft>
              <a:buNone/>
            </a:pPr>
            <a:r>
              <a:rPr lang="en" sz="900">
                <a:solidFill>
                  <a:srgbClr val="FFFFFF"/>
                </a:solidFill>
                <a:latin typeface="Montserrat SemiBold"/>
                <a:ea typeface="Montserrat SemiBold"/>
                <a:cs typeface="Montserrat SemiBold"/>
                <a:sym typeface="Montserrat SemiBold"/>
              </a:rPr>
              <a:t>The development, implementation, and maintenance of systems and processes that take in raw data and produce high-quality, consistent information that supports downstream use cases, such as analysis and machine learning. Data engineering is the intersection of data management, DataOps, data architecture, orchestration, and software engineering.</a:t>
            </a:r>
            <a:endParaRPr sz="900">
              <a:solidFill>
                <a:srgbClr val="FFFFFF"/>
              </a:solidFill>
              <a:latin typeface="Montserrat SemiBold"/>
              <a:ea typeface="Montserrat SemiBold"/>
              <a:cs typeface="Montserrat SemiBold"/>
              <a:sym typeface="Montserrat SemiBold"/>
            </a:endParaRPr>
          </a:p>
        </p:txBody>
      </p:sp>
      <p:sp>
        <p:nvSpPr>
          <p:cNvPr id="286" name="Google Shape;286;p32"/>
          <p:cNvSpPr txBox="1"/>
          <p:nvPr/>
        </p:nvSpPr>
        <p:spPr>
          <a:xfrm>
            <a:off x="3394375" y="2706125"/>
            <a:ext cx="3988200" cy="5232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Get data from sources, do something useful to it and serve it.</a:t>
            </a:r>
            <a:endParaRPr sz="1000">
              <a:solidFill>
                <a:srgbClr val="FFFFFF"/>
              </a:solidFill>
              <a:latin typeface="Montserrat"/>
              <a:ea typeface="Montserrat"/>
              <a:cs typeface="Montserrat"/>
              <a:sym typeface="Montserrat"/>
            </a:endParaRPr>
          </a:p>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Data engineering is not just about technology. It is also about business.</a:t>
            </a:r>
            <a:endParaRPr sz="1000">
              <a:solidFill>
                <a:srgbClr val="FFFFFF"/>
              </a:solidFill>
              <a:latin typeface="Montserrat"/>
              <a:ea typeface="Montserrat"/>
              <a:cs typeface="Montserrat"/>
              <a:sym typeface="Montserrat"/>
            </a:endParaRPr>
          </a:p>
        </p:txBody>
      </p:sp>
      <p:sp>
        <p:nvSpPr>
          <p:cNvPr id="287" name="Google Shape;287;p32"/>
          <p:cNvSpPr txBox="1"/>
          <p:nvPr/>
        </p:nvSpPr>
        <p:spPr>
          <a:xfrm>
            <a:off x="1190011" y="3761230"/>
            <a:ext cx="3803100" cy="5232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Data engineering is foundational for "good" data outcomes. No quality analytics or AI/ML without DE.</a:t>
            </a:r>
            <a:endParaRPr sz="1000">
              <a:solidFill>
                <a:srgbClr val="FFFFFF"/>
              </a:solidFill>
              <a:latin typeface="Montserrat"/>
              <a:ea typeface="Montserrat"/>
              <a:cs typeface="Montserrat"/>
              <a:sym typeface="Montserrat"/>
            </a:endParaRPr>
          </a:p>
          <a:p>
            <a:pPr indent="0" lvl="0" marL="0" marR="0" rtl="0" algn="l">
              <a:lnSpc>
                <a:spcPct val="119969"/>
              </a:lnSpc>
              <a:spcBef>
                <a:spcPts val="0"/>
              </a:spcBef>
              <a:spcAft>
                <a:spcPts val="0"/>
              </a:spcAft>
              <a:buNone/>
            </a:pPr>
            <a:r>
              <a:rPr lang="en" sz="1000">
                <a:solidFill>
                  <a:srgbClr val="FFFFFF"/>
                </a:solidFill>
                <a:latin typeface="Montserrat"/>
                <a:ea typeface="Montserrat"/>
                <a:cs typeface="Montserrat"/>
                <a:sym typeface="Montserrat"/>
              </a:rPr>
              <a:t>Data engineering is lifecycle management</a:t>
            </a:r>
            <a:endParaRPr sz="1000">
              <a:solidFill>
                <a:srgbClr val="FFFFFF"/>
              </a:solidFill>
              <a:latin typeface="Montserrat"/>
              <a:ea typeface="Montserrat"/>
              <a:cs typeface="Montserrat"/>
              <a:sym typeface="Montserrat"/>
            </a:endParaRPr>
          </a:p>
        </p:txBody>
      </p:sp>
      <p:sp>
        <p:nvSpPr>
          <p:cNvPr id="288" name="Google Shape;288;p32"/>
          <p:cNvSpPr txBox="1"/>
          <p:nvPr/>
        </p:nvSpPr>
        <p:spPr>
          <a:xfrm>
            <a:off x="3365810" y="2468561"/>
            <a:ext cx="21186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lang="en" sz="1100">
                <a:solidFill>
                  <a:srgbClr val="FFFFFF"/>
                </a:solidFill>
                <a:latin typeface="Montserrat SemiBold"/>
                <a:ea typeface="Montserrat SemiBold"/>
                <a:cs typeface="Montserrat SemiBold"/>
                <a:sym typeface="Montserrat SemiBold"/>
              </a:rPr>
              <a:t>In summary</a:t>
            </a:r>
            <a:endParaRPr sz="700"/>
          </a:p>
        </p:txBody>
      </p:sp>
      <p:sp>
        <p:nvSpPr>
          <p:cNvPr id="289" name="Google Shape;289;p32"/>
          <p:cNvSpPr txBox="1"/>
          <p:nvPr/>
        </p:nvSpPr>
        <p:spPr>
          <a:xfrm>
            <a:off x="1161423" y="3523650"/>
            <a:ext cx="2554200" cy="160800"/>
          </a:xfrm>
          <a:prstGeom prst="rect">
            <a:avLst/>
          </a:prstGeom>
          <a:noFill/>
          <a:ln>
            <a:noFill/>
          </a:ln>
        </p:spPr>
        <p:txBody>
          <a:bodyPr anchorCtr="0" anchor="t" bIns="0" lIns="0" spcFirstLastPara="1" rIns="0" wrap="square" tIns="0">
            <a:spAutoFit/>
          </a:bodyPr>
          <a:lstStyle/>
          <a:p>
            <a:pPr indent="0" lvl="0" marL="0" marR="0" rtl="0" algn="l">
              <a:lnSpc>
                <a:spcPct val="94980"/>
              </a:lnSpc>
              <a:spcBef>
                <a:spcPts val="0"/>
              </a:spcBef>
              <a:spcAft>
                <a:spcPts val="0"/>
              </a:spcAft>
              <a:buNone/>
            </a:pPr>
            <a:r>
              <a:rPr lang="en" sz="1100">
                <a:solidFill>
                  <a:srgbClr val="FFFFFF"/>
                </a:solidFill>
                <a:latin typeface="Montserrat SemiBold"/>
                <a:ea typeface="Montserrat SemiBold"/>
                <a:cs typeface="Montserrat SemiBold"/>
                <a:sym typeface="Montserrat SemiBold"/>
              </a:rPr>
              <a:t>Data engineering is indispensable</a:t>
            </a:r>
            <a:endParaRPr sz="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3137"/>
        </a:solidFill>
      </p:bgPr>
    </p:bg>
    <p:spTree>
      <p:nvGrpSpPr>
        <p:cNvPr id="293" name="Shape 293"/>
        <p:cNvGrpSpPr/>
        <p:nvPr/>
      </p:nvGrpSpPr>
      <p:grpSpPr>
        <a:xfrm>
          <a:off x="0" y="0"/>
          <a:ext cx="0" cy="0"/>
          <a:chOff x="0" y="0"/>
          <a:chExt cx="0" cy="0"/>
        </a:xfrm>
      </p:grpSpPr>
      <p:sp>
        <p:nvSpPr>
          <p:cNvPr id="294" name="Google Shape;294;p33"/>
          <p:cNvSpPr/>
          <p:nvPr/>
        </p:nvSpPr>
        <p:spPr>
          <a:xfrm>
            <a:off x="514350" y="514350"/>
            <a:ext cx="1178488" cy="375370"/>
          </a:xfrm>
          <a:custGeom>
            <a:rect b="b" l="l" r="r" t="t"/>
            <a:pathLst>
              <a:path extrusionOk="0" h="750740" w="2356976">
                <a:moveTo>
                  <a:pt x="0" y="0"/>
                </a:moveTo>
                <a:lnTo>
                  <a:pt x="2356976" y="0"/>
                </a:lnTo>
                <a:lnTo>
                  <a:pt x="2356976" y="750740"/>
                </a:lnTo>
                <a:lnTo>
                  <a:pt x="0" y="750740"/>
                </a:lnTo>
                <a:lnTo>
                  <a:pt x="0" y="0"/>
                </a:lnTo>
                <a:close/>
              </a:path>
            </a:pathLst>
          </a:custGeom>
          <a:blipFill rotWithShape="1">
            <a:blip r:embed="rId3">
              <a:alphaModFix/>
            </a:blip>
            <a:stretch>
              <a:fillRect b="0" l="0" r="0" t="0"/>
            </a:stretch>
          </a:blipFill>
          <a:ln>
            <a:noFill/>
          </a:ln>
        </p:spPr>
      </p:sp>
      <p:grpSp>
        <p:nvGrpSpPr>
          <p:cNvPr id="295" name="Google Shape;295;p33"/>
          <p:cNvGrpSpPr/>
          <p:nvPr/>
        </p:nvGrpSpPr>
        <p:grpSpPr>
          <a:xfrm>
            <a:off x="7721051" y="4326880"/>
            <a:ext cx="605409" cy="495647"/>
            <a:chOff x="0" y="-76200"/>
            <a:chExt cx="423600" cy="346800"/>
          </a:xfrm>
        </p:grpSpPr>
        <p:sp>
          <p:nvSpPr>
            <p:cNvPr id="296" name="Google Shape;296;p33"/>
            <p:cNvSpPr/>
            <p:nvPr/>
          </p:nvSpPr>
          <p:spPr>
            <a:xfrm>
              <a:off x="0" y="0"/>
              <a:ext cx="423569" cy="270593"/>
            </a:xfrm>
            <a:custGeom>
              <a:rect b="b" l="l" r="r" t="t"/>
              <a:pathLst>
                <a:path extrusionOk="0" h="270593" w="423569">
                  <a:moveTo>
                    <a:pt x="135296" y="0"/>
                  </a:moveTo>
                  <a:lnTo>
                    <a:pt x="288272" y="0"/>
                  </a:lnTo>
                  <a:cubicBezTo>
                    <a:pt x="324155" y="0"/>
                    <a:pt x="358568" y="14254"/>
                    <a:pt x="383941" y="39627"/>
                  </a:cubicBezTo>
                  <a:cubicBezTo>
                    <a:pt x="409314" y="65000"/>
                    <a:pt x="423569" y="99414"/>
                    <a:pt x="423569" y="135296"/>
                  </a:cubicBezTo>
                  <a:lnTo>
                    <a:pt x="423569" y="135296"/>
                  </a:lnTo>
                  <a:cubicBezTo>
                    <a:pt x="423569" y="210019"/>
                    <a:pt x="362995" y="270593"/>
                    <a:pt x="288272" y="270593"/>
                  </a:cubicBezTo>
                  <a:lnTo>
                    <a:pt x="135296" y="270593"/>
                  </a:lnTo>
                  <a:cubicBezTo>
                    <a:pt x="99414" y="270593"/>
                    <a:pt x="65000" y="256338"/>
                    <a:pt x="39627" y="230965"/>
                  </a:cubicBezTo>
                  <a:cubicBezTo>
                    <a:pt x="14254" y="205592"/>
                    <a:pt x="0" y="171179"/>
                    <a:pt x="0" y="135296"/>
                  </a:cubicBezTo>
                  <a:lnTo>
                    <a:pt x="0" y="135296"/>
                  </a:lnTo>
                  <a:cubicBezTo>
                    <a:pt x="0" y="99414"/>
                    <a:pt x="14254" y="65000"/>
                    <a:pt x="39627" y="39627"/>
                  </a:cubicBezTo>
                  <a:cubicBezTo>
                    <a:pt x="65000" y="14254"/>
                    <a:pt x="99414" y="0"/>
                    <a:pt x="135296" y="0"/>
                  </a:cubicBezTo>
                  <a:close/>
                </a:path>
              </a:pathLst>
            </a:custGeom>
            <a:solidFill>
              <a:srgbClr val="AACD3A"/>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97" name="Google Shape;297;p33"/>
            <p:cNvSpPr txBox="1"/>
            <p:nvPr/>
          </p:nvSpPr>
          <p:spPr>
            <a:xfrm>
              <a:off x="0" y="-76200"/>
              <a:ext cx="423600" cy="346800"/>
            </a:xfrm>
            <a:prstGeom prst="rect">
              <a:avLst/>
            </a:prstGeom>
            <a:noFill/>
            <a:ln>
              <a:noFill/>
            </a:ln>
          </p:spPr>
          <p:txBody>
            <a:bodyPr anchorCtr="0" anchor="ctr" bIns="19125" lIns="19125" spcFirstLastPara="1" rIns="19125" wrap="square" tIns="19125">
              <a:noAutofit/>
            </a:bodyPr>
            <a:lstStyle/>
            <a:p>
              <a:pPr indent="0" lvl="0" marL="0" marR="0" rtl="0" algn="ctr">
                <a:lnSpc>
                  <a:spcPct val="201333"/>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98" name="Google Shape;298;p33"/>
          <p:cNvSpPr/>
          <p:nvPr/>
        </p:nvSpPr>
        <p:spPr>
          <a:xfrm>
            <a:off x="8073233" y="4509400"/>
            <a:ext cx="160198" cy="239500"/>
          </a:xfrm>
          <a:custGeom>
            <a:rect b="b" l="l" r="r" t="t"/>
            <a:pathLst>
              <a:path extrusionOk="0" h="479001" w="320395">
                <a:moveTo>
                  <a:pt x="0" y="0"/>
                </a:moveTo>
                <a:lnTo>
                  <a:pt x="320395" y="0"/>
                </a:lnTo>
                <a:lnTo>
                  <a:pt x="320395" y="479000"/>
                </a:lnTo>
                <a:lnTo>
                  <a:pt x="0" y="479000"/>
                </a:lnTo>
                <a:lnTo>
                  <a:pt x="0" y="0"/>
                </a:lnTo>
                <a:close/>
              </a:path>
            </a:pathLst>
          </a:custGeom>
          <a:blipFill rotWithShape="1">
            <a:blip r:embed="rId4">
              <a:alphaModFix/>
            </a:blip>
            <a:stretch>
              <a:fillRect b="0" l="0" r="0" t="0"/>
            </a:stretch>
          </a:blipFill>
          <a:ln>
            <a:noFill/>
          </a:ln>
        </p:spPr>
      </p:sp>
      <p:sp>
        <p:nvSpPr>
          <p:cNvPr id="299" name="Google Shape;299;p33"/>
          <p:cNvSpPr txBox="1"/>
          <p:nvPr/>
        </p:nvSpPr>
        <p:spPr>
          <a:xfrm>
            <a:off x="514350" y="1903546"/>
            <a:ext cx="3166200" cy="672600"/>
          </a:xfrm>
          <a:prstGeom prst="rect">
            <a:avLst/>
          </a:prstGeom>
          <a:noFill/>
          <a:ln>
            <a:noFill/>
          </a:ln>
        </p:spPr>
        <p:txBody>
          <a:bodyPr anchorCtr="0" anchor="t" bIns="0" lIns="0" spcFirstLastPara="1" rIns="0" wrap="square" tIns="0">
            <a:spAutoFit/>
          </a:bodyPr>
          <a:lstStyle/>
          <a:p>
            <a:pPr indent="0" lvl="0" marL="0" marR="0" rtl="0" algn="l">
              <a:lnSpc>
                <a:spcPct val="94994"/>
              </a:lnSpc>
              <a:spcBef>
                <a:spcPts val="0"/>
              </a:spcBef>
              <a:spcAft>
                <a:spcPts val="0"/>
              </a:spcAft>
              <a:buNone/>
            </a:pPr>
            <a:r>
              <a:rPr lang="en" sz="2300">
                <a:solidFill>
                  <a:srgbClr val="AACD3A"/>
                </a:solidFill>
                <a:latin typeface="Montserrat Medium"/>
                <a:ea typeface="Montserrat Medium"/>
                <a:cs typeface="Montserrat Medium"/>
                <a:sym typeface="Montserrat Medium"/>
              </a:rPr>
              <a:t>Who is a data engineer?</a:t>
            </a:r>
            <a:endParaRPr sz="1600"/>
          </a:p>
        </p:txBody>
      </p:sp>
      <p:sp>
        <p:nvSpPr>
          <p:cNvPr id="300" name="Google Shape;300;p33"/>
          <p:cNvSpPr txBox="1"/>
          <p:nvPr/>
        </p:nvSpPr>
        <p:spPr>
          <a:xfrm>
            <a:off x="514350" y="2609610"/>
            <a:ext cx="4422000" cy="1990800"/>
          </a:xfrm>
          <a:prstGeom prst="rect">
            <a:avLst/>
          </a:prstGeom>
          <a:noFill/>
          <a:ln>
            <a:noFill/>
          </a:ln>
        </p:spPr>
        <p:txBody>
          <a:bodyPr anchorCtr="0" anchor="t" bIns="0" lIns="0" spcFirstLastPara="1" rIns="0" wrap="square" tIns="0">
            <a:spAutoFit/>
          </a:bodyPr>
          <a:lstStyle/>
          <a:p>
            <a:pPr indent="0" lvl="0" marL="0" marR="0" rtl="0" algn="l">
              <a:lnSpc>
                <a:spcPct val="162966"/>
              </a:lnSpc>
              <a:spcBef>
                <a:spcPts val="0"/>
              </a:spcBef>
              <a:spcAft>
                <a:spcPts val="0"/>
              </a:spcAft>
              <a:buNone/>
            </a:pPr>
            <a:r>
              <a:rPr lang="en" sz="1200">
                <a:solidFill>
                  <a:srgbClr val="FFFFFF"/>
                </a:solidFill>
                <a:latin typeface="Montserrat"/>
                <a:ea typeface="Montserrat"/>
                <a:cs typeface="Montserrat"/>
                <a:sym typeface="Montserrat"/>
              </a:rPr>
              <a:t>A data engineer is a professional responsible for designing, building, and maintaining the infrastructure and systems that collect, store, process, and analyze large sets of data. Their primary role is to ensure that data is accessible, reliable, and efficiently processed for various applications, particularly for analytics and machine learning.</a:t>
            </a:r>
            <a:endParaRPr sz="1200">
              <a:solidFill>
                <a:srgbClr val="FFFFFF"/>
              </a:solidFill>
              <a:latin typeface="Montserrat"/>
              <a:ea typeface="Montserrat"/>
              <a:cs typeface="Montserrat"/>
              <a:sym typeface="Montserrat"/>
            </a:endParaRPr>
          </a:p>
        </p:txBody>
      </p:sp>
      <p:sp>
        <p:nvSpPr>
          <p:cNvPr id="301" name="Google Shape;301;p33"/>
          <p:cNvSpPr txBox="1"/>
          <p:nvPr/>
        </p:nvSpPr>
        <p:spPr>
          <a:xfrm>
            <a:off x="7127452" y="514350"/>
            <a:ext cx="1199100" cy="338700"/>
          </a:xfrm>
          <a:prstGeom prst="rect">
            <a:avLst/>
          </a:prstGeom>
          <a:noFill/>
          <a:ln>
            <a:noFill/>
          </a:ln>
        </p:spPr>
        <p:txBody>
          <a:bodyPr anchorCtr="0" anchor="t" bIns="0" lIns="0" spcFirstLastPara="1" rIns="0" wrap="square" tIns="0">
            <a:spAutoFit/>
          </a:bodyPr>
          <a:lstStyle/>
          <a:p>
            <a:pPr indent="0" lvl="0" marL="0" marR="0" rtl="0" algn="l">
              <a:lnSpc>
                <a:spcPct val="119969"/>
              </a:lnSpc>
              <a:spcBef>
                <a:spcPts val="0"/>
              </a:spcBef>
              <a:spcAft>
                <a:spcPts val="0"/>
              </a:spcAft>
              <a:buNone/>
            </a:pPr>
            <a:r>
              <a:rPr b="0" i="0" lang="en" sz="1000" u="none" cap="none" strike="noStrike">
                <a:solidFill>
                  <a:srgbClr val="FFFFFF"/>
                </a:solidFill>
                <a:latin typeface="Montserrat"/>
                <a:ea typeface="Montserrat"/>
                <a:cs typeface="Montserrat"/>
                <a:sym typeface="Montserrat"/>
              </a:rPr>
              <a:t>coredataengineers</a:t>
            </a:r>
            <a:endParaRPr sz="700"/>
          </a:p>
          <a:p>
            <a:pPr indent="0" lvl="0" marL="0" marR="0" rtl="0" algn="l">
              <a:lnSpc>
                <a:spcPct val="119969"/>
              </a:lnSpc>
              <a:spcBef>
                <a:spcPts val="0"/>
              </a:spcBef>
              <a:spcAft>
                <a:spcPts val="0"/>
              </a:spcAft>
              <a:buNone/>
            </a:pPr>
            <a:r>
              <a:t/>
            </a:r>
            <a:endParaRPr b="0" i="0" sz="1000" u="none" cap="none" strike="noStrike">
              <a:solidFill>
                <a:srgbClr val="FFFFFF"/>
              </a:solidFill>
              <a:latin typeface="Montserrat"/>
              <a:ea typeface="Montserrat"/>
              <a:cs typeface="Montserrat"/>
              <a:sym typeface="Montserrat"/>
            </a:endParaRPr>
          </a:p>
        </p:txBody>
      </p:sp>
      <p:pic>
        <p:nvPicPr>
          <p:cNvPr id="302" name="Google Shape;302;p33"/>
          <p:cNvPicPr preferRelativeResize="0"/>
          <p:nvPr/>
        </p:nvPicPr>
        <p:blipFill>
          <a:blip r:embed="rId5">
            <a:alphaModFix/>
          </a:blip>
          <a:stretch>
            <a:fillRect/>
          </a:stretch>
        </p:blipFill>
        <p:spPr>
          <a:xfrm>
            <a:off x="5489945" y="1199987"/>
            <a:ext cx="2700529" cy="278896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